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1" r:id="rId2"/>
    <p:sldId id="303" r:id="rId3"/>
    <p:sldId id="446" r:id="rId4"/>
    <p:sldId id="338" r:id="rId5"/>
    <p:sldId id="339" r:id="rId6"/>
    <p:sldId id="341" r:id="rId7"/>
    <p:sldId id="343" r:id="rId8"/>
    <p:sldId id="434" r:id="rId9"/>
    <p:sldId id="447" r:id="rId10"/>
    <p:sldId id="377" r:id="rId11"/>
    <p:sldId id="380" r:id="rId12"/>
    <p:sldId id="384" r:id="rId13"/>
    <p:sldId id="385" r:id="rId14"/>
    <p:sldId id="386" r:id="rId15"/>
    <p:sldId id="387" r:id="rId16"/>
    <p:sldId id="440" r:id="rId17"/>
    <p:sldId id="449" r:id="rId18"/>
    <p:sldId id="442" r:id="rId19"/>
    <p:sldId id="332" r:id="rId20"/>
    <p:sldId id="365" r:id="rId21"/>
    <p:sldId id="367" r:id="rId22"/>
    <p:sldId id="450" r:id="rId23"/>
    <p:sldId id="391" r:id="rId24"/>
    <p:sldId id="392" r:id="rId25"/>
    <p:sldId id="445" r:id="rId26"/>
    <p:sldId id="378" r:id="rId27"/>
    <p:sldId id="390" r:id="rId28"/>
    <p:sldId id="304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00"/>
    <a:srgbClr val="00B050"/>
    <a:srgbClr val="B1063A"/>
    <a:srgbClr val="92D050"/>
    <a:srgbClr val="FB80A6"/>
    <a:srgbClr val="F6A800"/>
    <a:srgbClr val="0070C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5918"/>
  </p:normalViewPr>
  <p:slideViewPr>
    <p:cSldViewPr snapToObjects="1" showGuides="1">
      <p:cViewPr varScale="1">
        <p:scale>
          <a:sx n="143" d="100"/>
          <a:sy n="143" d="100"/>
        </p:scale>
        <p:origin x="240" y="5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7/5/24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8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19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630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99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983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138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4 –</a:t>
            </a:r>
            <a:r>
              <a:rPr lang="en-US" sz="800" noProof="0" dirty="0"/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/28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41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8.png"/><Relationship Id="rId18" Type="http://schemas.openxmlformats.org/officeDocument/2006/relationships/image" Target="../media/image141.png"/><Relationship Id="rId3" Type="http://schemas.openxmlformats.org/officeDocument/2006/relationships/image" Target="../media/image126.png"/><Relationship Id="rId21" Type="http://schemas.openxmlformats.org/officeDocument/2006/relationships/image" Target="../media/image152.png"/><Relationship Id="rId7" Type="http://schemas.openxmlformats.org/officeDocument/2006/relationships/image" Target="../media/image130.png"/><Relationship Id="rId12" Type="http://schemas.openxmlformats.org/officeDocument/2006/relationships/image" Target="../media/image147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50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5" Type="http://schemas.openxmlformats.org/officeDocument/2006/relationships/image" Target="../media/image138.png"/><Relationship Id="rId10" Type="http://schemas.openxmlformats.org/officeDocument/2006/relationships/image" Target="../media/image145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58.png"/><Relationship Id="rId18" Type="http://schemas.openxmlformats.org/officeDocument/2006/relationships/image" Target="../media/image141.png"/><Relationship Id="rId3" Type="http://schemas.openxmlformats.org/officeDocument/2006/relationships/image" Target="../media/image153.png"/><Relationship Id="rId21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157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50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56.png"/><Relationship Id="rId5" Type="http://schemas.openxmlformats.org/officeDocument/2006/relationships/image" Target="../media/image143.png"/><Relationship Id="rId15" Type="http://schemas.openxmlformats.org/officeDocument/2006/relationships/image" Target="../media/image160.png"/><Relationship Id="rId23" Type="http://schemas.openxmlformats.org/officeDocument/2006/relationships/image" Target="../media/image163.png"/><Relationship Id="rId10" Type="http://schemas.openxmlformats.org/officeDocument/2006/relationships/image" Target="../media/image145.png"/><Relationship Id="rId19" Type="http://schemas.openxmlformats.org/officeDocument/2006/relationships/image" Target="../media/image142.png"/><Relationship Id="rId4" Type="http://schemas.openxmlformats.org/officeDocument/2006/relationships/image" Target="../media/image154.png"/><Relationship Id="rId9" Type="http://schemas.openxmlformats.org/officeDocument/2006/relationships/image" Target="../media/image144.png"/><Relationship Id="rId14" Type="http://schemas.openxmlformats.org/officeDocument/2006/relationships/image" Target="../media/image159.png"/><Relationship Id="rId22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80.png"/><Relationship Id="rId18" Type="http://schemas.openxmlformats.org/officeDocument/2006/relationships/image" Target="../media/image230.png"/><Relationship Id="rId3" Type="http://schemas.openxmlformats.org/officeDocument/2006/relationships/image" Target="../media/image104.png"/><Relationship Id="rId21" Type="http://schemas.openxmlformats.org/officeDocument/2006/relationships/image" Target="../media/image260.png"/><Relationship Id="rId7" Type="http://schemas.openxmlformats.org/officeDocument/2006/relationships/image" Target="../media/image1410.png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0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64.png"/><Relationship Id="rId5" Type="http://schemas.openxmlformats.org/officeDocument/2006/relationships/image" Target="../media/image12.png"/><Relationship Id="rId15" Type="http://schemas.openxmlformats.org/officeDocument/2006/relationships/image" Target="../media/image200.png"/><Relationship Id="rId10" Type="http://schemas.openxmlformats.org/officeDocument/2006/relationships/image" Target="../media/image1511.png"/><Relationship Id="rId19" Type="http://schemas.openxmlformats.org/officeDocument/2006/relationships/image" Target="../media/image240.png"/><Relationship Id="rId4" Type="http://schemas.openxmlformats.org/officeDocument/2006/relationships/image" Target="../media/image110.png"/><Relationship Id="rId9" Type="http://schemas.openxmlformats.org/officeDocument/2006/relationships/image" Target="../media/image165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1.jpe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61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33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2.jpe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11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580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9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6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590.png"/><Relationship Id="rId2" Type="http://schemas.openxmlformats.org/officeDocument/2006/relationships/image" Target="../media/image1600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svg"/><Relationship Id="rId7" Type="http://schemas.openxmlformats.org/officeDocument/2006/relationships/image" Target="NUL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NULL"/><Relationship Id="rId12" Type="http://schemas.openxmlformats.org/officeDocument/2006/relationships/image" Target="../media/image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NULL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Factor Graphs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23969EA-E656-452B-7535-8362CE55688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282602"/>
              </a:xfrm>
            </p:spPr>
            <p:txBody>
              <a:bodyPr/>
              <a:lstStyle/>
              <a:p>
                <a:r>
                  <a:rPr lang="en-DE" b="1" dirty="0"/>
                  <a:t>Factor Graph (Frey, 1998)</a:t>
                </a:r>
                <a:r>
                  <a:rPr lang="en-DE" dirty="0"/>
                  <a:t>. </a:t>
                </a:r>
                <a:r>
                  <a:rPr lang="en-DE" i="1" dirty="0"/>
                  <a:t>Given a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i="1" dirty="0"/>
                  <a:t>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i="1" dirty="0"/>
                  <a:t>, each over a subset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, a factor graph if a bipartite graphical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i="1" dirty="0"/>
                  <a:t> factor nodes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variable nodes where an undirected edge connects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i="1" dirty="0"/>
                  <a:t> if and only if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i="1" dirty="0"/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DE" i="1" dirty="0"/>
                  <a:t>.</a:t>
                </a:r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23969EA-E656-452B-7535-8362CE556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282602"/>
              </a:xfrm>
              <a:blipFill>
                <a:blip r:embed="rId2"/>
                <a:stretch>
                  <a:fillRect t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69449B-4B0A-A06F-0D37-772FDE56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Factor Graphs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BFA5A-C9FF-AAEB-7AAD-7FFE26663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28390" y="1131590"/>
            <a:ext cx="936104" cy="128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31762-4556-5827-6CAB-5882F602305E}"/>
              </a:ext>
            </a:extLst>
          </p:cNvPr>
          <p:cNvSpPr txBox="1"/>
          <p:nvPr/>
        </p:nvSpPr>
        <p:spPr bwMode="gray">
          <a:xfrm>
            <a:off x="7844454" y="2414192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Brendan Frey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(1968 – ) 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722C7-C688-ADBD-1873-66E91B701EF8}"/>
                  </a:ext>
                </a:extLst>
              </p:cNvPr>
              <p:cNvSpPr/>
              <p:nvPr/>
            </p:nvSpPr>
            <p:spPr bwMode="gray">
              <a:xfrm>
                <a:off x="2269076" y="297870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3D722C7-C688-ADBD-1873-66E91B701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9076" y="297870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3BA2634-FD50-53FD-AC43-138B18186395}"/>
                  </a:ext>
                </a:extLst>
              </p:cNvPr>
              <p:cNvSpPr/>
              <p:nvPr/>
            </p:nvSpPr>
            <p:spPr bwMode="gray">
              <a:xfrm>
                <a:off x="2845577" y="297870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3BA2634-FD50-53FD-AC43-138B18186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45577" y="2978707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E966D9-0880-A4AC-6A13-6F130C715535}"/>
                  </a:ext>
                </a:extLst>
              </p:cNvPr>
              <p:cNvSpPr/>
              <p:nvPr/>
            </p:nvSpPr>
            <p:spPr bwMode="gray">
              <a:xfrm>
                <a:off x="2556615" y="34469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E966D9-0880-A4AC-6A13-6F130C715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6615" y="344697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84F732-9FD5-F061-F886-313DA3AFBE3F}"/>
              </a:ext>
            </a:extLst>
          </p:cNvPr>
          <p:cNvCxnSpPr>
            <a:cxnSpLocks/>
            <a:stCxn id="5" idx="4"/>
            <a:endCxn id="7" idx="1"/>
          </p:cNvCxnSpPr>
          <p:nvPr/>
        </p:nvCxnSpPr>
        <p:spPr bwMode="gray">
          <a:xfrm>
            <a:off x="2377076" y="3194707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CBFE90-86E1-17CF-0A0D-18202FDF0DDC}"/>
              </a:ext>
            </a:extLst>
          </p:cNvPr>
          <p:cNvCxnSpPr>
            <a:cxnSpLocks/>
            <a:stCxn id="6" idx="4"/>
            <a:endCxn id="7" idx="7"/>
          </p:cNvCxnSpPr>
          <p:nvPr/>
        </p:nvCxnSpPr>
        <p:spPr bwMode="gray">
          <a:xfrm flipH="1">
            <a:off x="2740983" y="3194707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100303-0642-1F91-D3EB-4B7E6905AC85}"/>
                  </a:ext>
                </a:extLst>
              </p:cNvPr>
              <p:cNvSpPr/>
              <p:nvPr/>
            </p:nvSpPr>
            <p:spPr bwMode="gray">
              <a:xfrm>
                <a:off x="4500614" y="30705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100303-0642-1F91-D3EB-4B7E6905A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0614" y="3070589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77B6834-C758-1D8A-3B3B-085AE828906F}"/>
                  </a:ext>
                </a:extLst>
              </p:cNvPr>
              <p:cNvSpPr/>
              <p:nvPr/>
            </p:nvSpPr>
            <p:spPr bwMode="gray">
              <a:xfrm>
                <a:off x="5077115" y="30705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77B6834-C758-1D8A-3B3B-085AE8289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7115" y="3070589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CB2098-9EA0-7B96-524B-27D81C1622D3}"/>
              </a:ext>
            </a:extLst>
          </p:cNvPr>
          <p:cNvCxnSpPr>
            <a:cxnSpLocks/>
            <a:stCxn id="11" idx="4"/>
            <a:endCxn id="20" idx="3"/>
          </p:cNvCxnSpPr>
          <p:nvPr/>
        </p:nvCxnSpPr>
        <p:spPr bwMode="gray">
          <a:xfrm flipH="1">
            <a:off x="4959863" y="3286589"/>
            <a:ext cx="225252" cy="20069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92026D5-EF1E-E4DB-0CFD-A45B5E054BDA}"/>
                  </a:ext>
                </a:extLst>
              </p:cNvPr>
              <p:cNvSpPr/>
              <p:nvPr/>
            </p:nvSpPr>
            <p:spPr bwMode="gray">
              <a:xfrm>
                <a:off x="4788863" y="368796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92026D5-EF1E-E4DB-0CFD-A45B5E054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863" y="3687967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4E58FA05-A5AF-F4EA-696D-62ED4C16CCC3}"/>
              </a:ext>
            </a:extLst>
          </p:cNvPr>
          <p:cNvSpPr/>
          <p:nvPr/>
        </p:nvSpPr>
        <p:spPr bwMode="gray">
          <a:xfrm>
            <a:off x="4833864" y="3424279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6AB200-1469-ABB6-F890-9C7CC2CCE7F6}"/>
              </a:ext>
            </a:extLst>
          </p:cNvPr>
          <p:cNvCxnSpPr>
            <a:cxnSpLocks/>
            <a:stCxn id="20" idx="1"/>
            <a:endCxn id="10" idx="4"/>
          </p:cNvCxnSpPr>
          <p:nvPr/>
        </p:nvCxnSpPr>
        <p:spPr bwMode="gray">
          <a:xfrm flipH="1" flipV="1">
            <a:off x="4608614" y="3286589"/>
            <a:ext cx="225250" cy="20069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CAA0DB-639E-3E80-33DF-AE44974702C9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 bwMode="gray">
          <a:xfrm flipH="1">
            <a:off x="4896863" y="3550278"/>
            <a:ext cx="1" cy="13768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D88235A-4A03-FB46-7742-C901AF82A592}"/>
              </a:ext>
            </a:extLst>
          </p:cNvPr>
          <p:cNvSpPr/>
          <p:nvPr/>
        </p:nvSpPr>
        <p:spPr bwMode="gray">
          <a:xfrm>
            <a:off x="5122115" y="284246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54D8D7-CDCF-43C5-A8B3-42A9B9DA0287}"/>
              </a:ext>
            </a:extLst>
          </p:cNvPr>
          <p:cNvSpPr/>
          <p:nvPr/>
        </p:nvSpPr>
        <p:spPr bwMode="gray">
          <a:xfrm>
            <a:off x="4545614" y="284246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AF3DD5-FADC-7A7C-9AA3-B4F4CD87237D}"/>
              </a:ext>
            </a:extLst>
          </p:cNvPr>
          <p:cNvCxnSpPr>
            <a:cxnSpLocks/>
            <a:stCxn id="31" idx="2"/>
            <a:endCxn id="11" idx="0"/>
          </p:cNvCxnSpPr>
          <p:nvPr/>
        </p:nvCxnSpPr>
        <p:spPr bwMode="gray">
          <a:xfrm>
            <a:off x="5185115" y="2968465"/>
            <a:ext cx="0" cy="1021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3F94F9-9382-83E7-8154-F794E5F87005}"/>
              </a:ext>
            </a:extLst>
          </p:cNvPr>
          <p:cNvCxnSpPr>
            <a:cxnSpLocks/>
            <a:stCxn id="32" idx="2"/>
            <a:endCxn id="10" idx="0"/>
          </p:cNvCxnSpPr>
          <p:nvPr/>
        </p:nvCxnSpPr>
        <p:spPr bwMode="gray">
          <a:xfrm>
            <a:off x="4608614" y="2968465"/>
            <a:ext cx="0" cy="10212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2DC0EB48-0A6C-1E36-6C90-703541ABFABC}"/>
                  </a:ext>
                </a:extLst>
              </p:cNvPr>
              <p:cNvSpPr txBox="1"/>
              <p:nvPr/>
            </p:nvSpPr>
            <p:spPr bwMode="gray">
              <a:xfrm>
                <a:off x="1636575" y="3959609"/>
                <a:ext cx="205607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2DC0EB48-0A6C-1E36-6C90-703541AB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6575" y="3959609"/>
                <a:ext cx="2056079" cy="215444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F8BDC84C-D609-75D3-AD2A-B930109752DA}"/>
                  </a:ext>
                </a:extLst>
              </p:cNvPr>
              <p:cNvSpPr txBox="1"/>
              <p:nvPr/>
            </p:nvSpPr>
            <p:spPr bwMode="gray">
              <a:xfrm>
                <a:off x="3868823" y="3963163"/>
                <a:ext cx="223224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F8BDC84C-D609-75D3-AD2A-B93010975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68823" y="3963163"/>
                <a:ext cx="2232248" cy="215444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086FC31A-5B81-20BD-28DD-2201E09E6F36}"/>
              </a:ext>
            </a:extLst>
          </p:cNvPr>
          <p:cNvSpPr txBox="1"/>
          <p:nvPr/>
        </p:nvSpPr>
        <p:spPr bwMode="gray">
          <a:xfrm>
            <a:off x="1908173" y="2522439"/>
            <a:ext cx="1512882" cy="2520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b="0" dirty="0">
                <a:solidFill>
                  <a:srgbClr val="C00000"/>
                </a:solidFill>
              </a:rPr>
              <a:t>Bayesian network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2BF14B17-4306-36B5-AB4F-9F6DA7E84159}"/>
              </a:ext>
            </a:extLst>
          </p:cNvPr>
          <p:cNvSpPr txBox="1"/>
          <p:nvPr/>
        </p:nvSpPr>
        <p:spPr bwMode="gray">
          <a:xfrm>
            <a:off x="4077423" y="2524515"/>
            <a:ext cx="1512882" cy="2520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Corresponding factor graph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15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20" grpId="0" animBg="1"/>
      <p:bldP spid="31" grpId="0" animBg="1"/>
      <p:bldP spid="32" grpId="0" animBg="1"/>
      <p:bldP spid="1025" grpId="0"/>
      <p:bldP spid="1027" grpId="0"/>
      <p:bldP spid="1036" grpId="0"/>
      <p:bldP spid="10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Marginals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42717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717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942315" y="3321490"/>
            <a:ext cx="460173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5625888" y="3323756"/>
            <a:ext cx="176711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944780" y="3884028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44780" y="3884028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62227" y="3906858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2227" y="3906858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67FFC2-291A-FE23-3614-99320666AB2D}"/>
              </a:ext>
            </a:extLst>
          </p:cNvPr>
          <p:cNvSpPr txBox="1"/>
          <p:nvPr/>
        </p:nvSpPr>
        <p:spPr bwMode="gray">
          <a:xfrm>
            <a:off x="539552" y="4350776"/>
            <a:ext cx="6837468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Marginals are the product of all incoming messages from neighbouring factors!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53">
                <a:extLst>
                  <a:ext uri="{FF2B5EF4-FFF2-40B4-BE49-F238E27FC236}">
                    <a16:creationId xmlns:a16="http://schemas.microsoft.com/office/drawing/2014/main" id="{F17CED76-3EA3-70A8-3896-1424ED5E2F9B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>
                    <a:solidFill>
                      <a:srgbClr val="C00000"/>
                    </a:solidFill>
                  </a:rPr>
                  <a:t> is the sum over all variables in the subtree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 Placeholder 53">
                <a:extLst>
                  <a:ext uri="{FF2B5EF4-FFF2-40B4-BE49-F238E27FC236}">
                    <a16:creationId xmlns:a16="http://schemas.microsoft.com/office/drawing/2014/main" id="{F17CED76-3EA3-70A8-3896-1424ED5E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  <a:blipFill>
                <a:blip r:embed="rId20"/>
                <a:stretch>
                  <a:fillRect l="-377" r="-755" b="-8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162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  <p:bldP spid="36" grpId="0" animBg="1"/>
      <p:bldP spid="40" grpId="0" animBg="1"/>
      <p:bldP spid="41" grpId="0" animBg="1"/>
      <p:bldP spid="48" grpId="0"/>
      <p:bldP spid="49" grpId="0"/>
      <p:bldP spid="50" grpId="0"/>
      <p:bldP spid="51" grpId="0"/>
      <p:bldP spid="52" grpId="0"/>
      <p:bldP spid="54" grpId="0" build="p"/>
      <p:bldP spid="56" grpId="0"/>
      <p:bldP spid="58" grpId="0" animBg="1"/>
      <p:bldP spid="59" grpId="0" animBg="1"/>
      <p:bldP spid="60" grpId="0"/>
      <p:bldP spid="61" grpId="0"/>
      <p:bldP spid="68" grpId="0"/>
      <p:bldP spid="69" grpId="0"/>
      <p:bldP spid="15" grpId="0" animBg="1"/>
      <p:bldP spid="16" grpId="0" animBg="1"/>
      <p:bldP spid="23" grpId="0"/>
      <p:bldP spid="24" grpId="0" animBg="1"/>
      <p:bldP spid="31" grpId="0" animBg="1"/>
      <p:bldP spid="33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Message from Factor to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3635896" y="3321490"/>
            <a:ext cx="643892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4355976" y="3323756"/>
            <a:ext cx="241070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421551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1551" y="3834693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955040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55040" y="3834693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AC2854-0CC4-FC10-B792-665545D5A6DF}"/>
              </a:ext>
            </a:extLst>
          </p:cNvPr>
          <p:cNvSpPr txBox="1"/>
          <p:nvPr/>
        </p:nvSpPr>
        <p:spPr bwMode="gray">
          <a:xfrm>
            <a:off x="128987" y="4351621"/>
            <a:ext cx="8928992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Messages from a factor to a variable sum out all neighboring variables weighted by their incoming message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B6F43-E2D8-D166-8118-AF4E8AC042DF}"/>
              </a:ext>
            </a:extLst>
          </p:cNvPr>
          <p:cNvCxnSpPr>
            <a:cxnSpLocks/>
          </p:cNvCxnSpPr>
          <p:nvPr/>
        </p:nvCxnSpPr>
        <p:spPr bwMode="gray">
          <a:xfrm rot="19215018">
            <a:off x="3239815" y="2120680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35DCE-0F4E-CCC5-CE3A-63B805F07733}"/>
              </a:ext>
            </a:extLst>
          </p:cNvPr>
          <p:cNvCxnSpPr>
            <a:cxnSpLocks/>
          </p:cNvCxnSpPr>
          <p:nvPr/>
        </p:nvCxnSpPr>
        <p:spPr bwMode="gray">
          <a:xfrm rot="2476814">
            <a:off x="3223813" y="1613619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53">
                <a:extLst>
                  <a:ext uri="{FF2B5EF4-FFF2-40B4-BE49-F238E27FC236}">
                    <a16:creationId xmlns:a16="http://schemas.microsoft.com/office/drawing/2014/main" id="{768A3DA9-F1AD-BB7A-3F5C-7144146E2E19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>
                    <a:solidFill>
                      <a:srgbClr val="C00000"/>
                    </a:solidFill>
                  </a:rPr>
                  <a:t> is the sum over all variables in the subtree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 Placeholder 53">
                <a:extLst>
                  <a:ext uri="{FF2B5EF4-FFF2-40B4-BE49-F238E27FC236}">
                    <a16:creationId xmlns:a16="http://schemas.microsoft.com/office/drawing/2014/main" id="{768A3DA9-F1AD-BB7A-3F5C-7144146E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  <a:blipFill>
                <a:blip r:embed="rId22"/>
                <a:stretch>
                  <a:fillRect l="-377" r="-1132" b="-8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21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6" grpId="0"/>
      <p:bldP spid="58" grpId="0" animBg="1"/>
      <p:bldP spid="59" grpId="0" animBg="1"/>
      <p:bldP spid="60" grpId="0"/>
      <p:bldP spid="61" grpId="0"/>
      <p:bldP spid="2" grpId="0" animBg="1"/>
      <p:bldP spid="19" grpId="0"/>
      <p:bldP spid="26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Message from Variable to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3131840" y="3321490"/>
            <a:ext cx="643892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3851920" y="3323756"/>
            <a:ext cx="1800200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992121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2121" y="3834693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283968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3834693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AC2854-0CC4-FC10-B792-665545D5A6DF}"/>
              </a:ext>
            </a:extLst>
          </p:cNvPr>
          <p:cNvSpPr txBox="1"/>
          <p:nvPr/>
        </p:nvSpPr>
        <p:spPr bwMode="gray">
          <a:xfrm>
            <a:off x="128987" y="4351621"/>
            <a:ext cx="7539357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Messages from a variable to a factor multiply incoming message from neighboring factors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B6F43-E2D8-D166-8118-AF4E8AC042DF}"/>
              </a:ext>
            </a:extLst>
          </p:cNvPr>
          <p:cNvCxnSpPr>
            <a:cxnSpLocks/>
          </p:cNvCxnSpPr>
          <p:nvPr/>
        </p:nvCxnSpPr>
        <p:spPr bwMode="gray">
          <a:xfrm rot="19215018">
            <a:off x="3239815" y="2120680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35DCE-0F4E-CCC5-CE3A-63B805F07733}"/>
              </a:ext>
            </a:extLst>
          </p:cNvPr>
          <p:cNvCxnSpPr>
            <a:cxnSpLocks/>
          </p:cNvCxnSpPr>
          <p:nvPr/>
        </p:nvCxnSpPr>
        <p:spPr bwMode="gray">
          <a:xfrm rot="2476814">
            <a:off x="3223813" y="1613619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722F08-2E9F-9215-7187-FA78312634F5}"/>
              </a:ext>
            </a:extLst>
          </p:cNvPr>
          <p:cNvCxnSpPr>
            <a:cxnSpLocks/>
          </p:cNvCxnSpPr>
          <p:nvPr/>
        </p:nvCxnSpPr>
        <p:spPr bwMode="gray">
          <a:xfrm rot="815074">
            <a:off x="2617333" y="1307476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53">
                <a:extLst>
                  <a:ext uri="{FF2B5EF4-FFF2-40B4-BE49-F238E27FC236}">
                    <a16:creationId xmlns:a16="http://schemas.microsoft.com/office/drawing/2014/main" id="{D2BD3CAC-2F14-D0D3-0A7C-0892EF94C28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815074">
                <a:off x="2481601" y="1083975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 Placeholder 53">
                <a:extLst>
                  <a:ext uri="{FF2B5EF4-FFF2-40B4-BE49-F238E27FC236}">
                    <a16:creationId xmlns:a16="http://schemas.microsoft.com/office/drawing/2014/main" id="{D2BD3CAC-2F14-D0D3-0A7C-0892EF9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815074">
                <a:off x="2481601" y="1083975"/>
                <a:ext cx="670796" cy="215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2EA5B7-8F2E-2A02-11AB-E69961401EB2}"/>
              </a:ext>
            </a:extLst>
          </p:cNvPr>
          <p:cNvCxnSpPr>
            <a:cxnSpLocks/>
          </p:cNvCxnSpPr>
          <p:nvPr/>
        </p:nvCxnSpPr>
        <p:spPr bwMode="gray">
          <a:xfrm rot="20622905">
            <a:off x="2633455" y="1745946"/>
            <a:ext cx="3593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53">
                <a:extLst>
                  <a:ext uri="{FF2B5EF4-FFF2-40B4-BE49-F238E27FC236}">
                    <a16:creationId xmlns:a16="http://schemas.microsoft.com/office/drawing/2014/main" id="{C11F902F-8B71-0591-DCA8-E1B65ADDCA4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0622905">
                <a:off x="2500596" y="176197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 Placeholder 53">
                <a:extLst>
                  <a:ext uri="{FF2B5EF4-FFF2-40B4-BE49-F238E27FC236}">
                    <a16:creationId xmlns:a16="http://schemas.microsoft.com/office/drawing/2014/main" id="{C11F902F-8B71-0591-DCA8-E1B65ADD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622905">
                <a:off x="2500596" y="1761978"/>
                <a:ext cx="670796" cy="215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26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6" grpId="0"/>
      <p:bldP spid="58" grpId="0" animBg="1"/>
      <p:bldP spid="59" grpId="0" animBg="1"/>
      <p:bldP spid="60" grpId="0"/>
      <p:bldP spid="61" grpId="0"/>
      <p:bldP spid="2" grpId="0" animBg="1"/>
      <p:bldP spid="22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Sum-Product Algorithm (Aji-McEliece, 1997)</a:t>
                </a:r>
                <a:r>
                  <a:rPr lang="en-DE" dirty="0"/>
                  <a:t>. Putting it all together, we have</a:t>
                </a:r>
              </a:p>
              <a:p>
                <a:pPr marL="268287" lvl="1" indent="0">
                  <a:buNone/>
                </a:pPr>
                <a:endParaRPr lang="en-DE" dirty="0"/>
              </a:p>
              <a:p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b="1" dirty="0"/>
                  <a:t>Basis</a:t>
                </a:r>
                <a:r>
                  <a:rPr lang="en-DE" dirty="0"/>
                  <a:t>: Generalized distributive law (which also holds for max-product)</a:t>
                </a:r>
              </a:p>
              <a:p>
                <a:r>
                  <a:rPr lang="en-DE" b="1" dirty="0"/>
                  <a:t>Efficiency</a:t>
                </a:r>
                <a:r>
                  <a:rPr lang="en-DE" dirty="0"/>
                  <a:t>: By storing messages, we </a:t>
                </a:r>
              </a:p>
              <a:p>
                <a:pPr lvl="1"/>
                <a:r>
                  <a:rPr lang="en-DE" sz="1200" dirty="0"/>
                  <a:t>Only have to compute local summations in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 where degree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ne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DE" sz="1200" dirty="0"/>
                  <a:t>!</a:t>
                </a:r>
              </a:p>
              <a:p>
                <a:pPr lvl="1"/>
                <a:r>
                  <a:rPr lang="en-DE" sz="1200" dirty="0"/>
                  <a:t>All marginals can be computed recursively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dirty="0"/>
                  <a:t> vs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dirty="0"/>
                  <a:t> (where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DE" sz="1200" dirty="0"/>
                  <a:t> is the number of edges of the factor graph)!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68DE544-A6B5-5EF4-D615-8A5BCE2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</a:t>
            </a:r>
          </a:p>
        </p:txBody>
      </p:sp>
      <p:pic>
        <p:nvPicPr>
          <p:cNvPr id="10242" name="Picture 2" descr="McEliece retirement">
            <a:extLst>
              <a:ext uri="{FF2B5EF4-FFF2-40B4-BE49-F238E27FC236}">
                <a16:creationId xmlns:a16="http://schemas.microsoft.com/office/drawing/2014/main" id="{62B730D6-28E1-342D-25DA-141F96309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21858" y="1131590"/>
            <a:ext cx="963366" cy="11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74538-5E5A-8B5B-BF65-7B60680FD25A}"/>
              </a:ext>
            </a:extLst>
          </p:cNvPr>
          <p:cNvSpPr txBox="1"/>
          <p:nvPr/>
        </p:nvSpPr>
        <p:spPr bwMode="gray">
          <a:xfrm>
            <a:off x="7769807" y="2268241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Robert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McEliece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(1942 – 2019)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DFD1D-6183-B220-B529-FC603B3EECA3}"/>
                  </a:ext>
                </a:extLst>
              </p:cNvPr>
              <p:cNvSpPr txBox="1"/>
              <p:nvPr/>
            </p:nvSpPr>
            <p:spPr bwMode="gray">
              <a:xfrm>
                <a:off x="827584" y="1635646"/>
                <a:ext cx="6192688" cy="17792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sz="14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DFD1D-6183-B220-B529-FC603B3E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1635646"/>
                <a:ext cx="6192688" cy="1779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48D273-4C22-AB92-59AA-6E4EFB472E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139952" y="2806517"/>
            <a:ext cx="2160240" cy="13494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2689F5-3A95-620D-A88F-F132306E8154}"/>
              </a:ext>
            </a:extLst>
          </p:cNvPr>
          <p:cNvSpPr/>
          <p:nvPr/>
        </p:nvSpPr>
        <p:spPr bwMode="gray">
          <a:xfrm>
            <a:off x="2090584" y="2243979"/>
            <a:ext cx="2049368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17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14085E-9E2F-D3BA-6E21-DF9CBFE3A01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61359" cy="3563938"/>
              </a:xfrm>
            </p:spPr>
            <p:txBody>
              <a:bodyPr/>
              <a:lstStyle/>
              <a:p>
                <a:r>
                  <a:rPr lang="en-GB" b="1" dirty="0"/>
                  <a:t>Redundancies</a:t>
                </a:r>
                <a:r>
                  <a:rPr lang="en-DE" dirty="0"/>
                  <a:t>. By the very definition of messages and marginals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  <a:p>
                <a:pPr lvl="1"/>
                <a:r>
                  <a:rPr lang="en-DE" sz="1200" b="1" dirty="0"/>
                  <a:t>Interpretation</a:t>
                </a:r>
                <a:r>
                  <a:rPr lang="en-DE" sz="1200" dirty="0"/>
                  <a:t>. Application of Bayes’ rule at a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DE" sz="1200" dirty="0"/>
                  <a:t> at factor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Storage Efficiency</a:t>
                </a:r>
                <a:r>
                  <a:rPr lang="en-DE" dirty="0"/>
                  <a:t>. We only store the marginals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because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  <a:p>
                <a:endParaRPr lang="en-DE" sz="1200" dirty="0"/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14085E-9E2F-D3BA-6E21-DF9CBFE3A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61359" cy="3563938"/>
              </a:xfrm>
              <a:blipFill>
                <a:blip r:embed="rId2"/>
                <a:stretch>
                  <a:fillRect t="-13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67DAEC-E5A8-082A-B380-6E674078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 more efficiency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A99E9C-1673-8C93-209E-5E7ABEB4EB27}"/>
              </a:ext>
            </a:extLst>
          </p:cNvPr>
          <p:cNvCxnSpPr>
            <a:cxnSpLocks/>
            <a:stCxn id="7" idx="1"/>
          </p:cNvCxnSpPr>
          <p:nvPr/>
        </p:nvCxnSpPr>
        <p:spPr bwMode="gray">
          <a:xfrm flipH="1">
            <a:off x="6327778" y="1825627"/>
            <a:ext cx="64148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3E069-F18C-7BCB-13A1-D9887CC3BB49}"/>
              </a:ext>
            </a:extLst>
          </p:cNvPr>
          <p:cNvSpPr/>
          <p:nvPr/>
        </p:nvSpPr>
        <p:spPr bwMode="gray">
          <a:xfrm>
            <a:off x="4716016" y="1563638"/>
            <a:ext cx="158417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528E56-9D51-A335-671A-28E8ACE90FDE}"/>
                  </a:ext>
                </a:extLst>
              </p:cNvPr>
              <p:cNvSpPr txBox="1"/>
              <p:nvPr/>
            </p:nvSpPr>
            <p:spPr bwMode="gray">
              <a:xfrm>
                <a:off x="6969265" y="1717615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sz="14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528E56-9D51-A335-671A-28E8ACE9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69265" y="1717615"/>
                <a:ext cx="914400" cy="216024"/>
              </a:xfrm>
              <a:prstGeom prst="rect">
                <a:avLst/>
              </a:prstGeom>
              <a:blipFill>
                <a:blip r:embed="rId3"/>
                <a:stretch>
                  <a:fillRect t="-5556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E262C5-9E8D-90C4-7038-9CC39EBDE81C}"/>
              </a:ext>
            </a:extLst>
          </p:cNvPr>
          <p:cNvSpPr/>
          <p:nvPr/>
        </p:nvSpPr>
        <p:spPr bwMode="gray">
          <a:xfrm>
            <a:off x="4175956" y="2375413"/>
            <a:ext cx="61206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576D0-4AC7-B7A9-9988-9D724E3276C7}"/>
              </a:ext>
            </a:extLst>
          </p:cNvPr>
          <p:cNvSpPr txBox="1"/>
          <p:nvPr/>
        </p:nvSpPr>
        <p:spPr bwMode="gray">
          <a:xfrm>
            <a:off x="5293825" y="2715766"/>
            <a:ext cx="50231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prior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54496-2CAF-B429-70DC-57CDB58E7BF4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 flipV="1">
            <a:off x="4788024" y="2501427"/>
            <a:ext cx="505801" cy="3223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BD84AD-4A90-AEF6-5807-270772BE0C1F}"/>
              </a:ext>
            </a:extLst>
          </p:cNvPr>
          <p:cNvSpPr/>
          <p:nvPr/>
        </p:nvSpPr>
        <p:spPr bwMode="gray">
          <a:xfrm>
            <a:off x="3491880" y="2375413"/>
            <a:ext cx="61206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9EB7E-68BA-76C9-24FF-4526F481CF46}"/>
                  </a:ext>
                </a:extLst>
              </p:cNvPr>
              <p:cNvSpPr txBox="1"/>
              <p:nvPr/>
            </p:nvSpPr>
            <p:spPr bwMode="gray">
              <a:xfrm>
                <a:off x="3433621" y="2770218"/>
                <a:ext cx="86409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Likelihood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 normalization</a:t>
                </a:r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9EB7E-68BA-76C9-24FF-4526F481C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3621" y="2770218"/>
                <a:ext cx="864096" cy="216024"/>
              </a:xfrm>
              <a:prstGeom prst="rect">
                <a:avLst/>
              </a:prstGeom>
              <a:blipFill>
                <a:blip r:embed="rId4"/>
                <a:stretch>
                  <a:fillRect l="-50725" r="-49275" b="-210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B5AAFD-F28E-93C7-DBD2-BCB808E88DA4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 bwMode="gray">
          <a:xfrm flipH="1" flipV="1">
            <a:off x="3797914" y="2627441"/>
            <a:ext cx="67755" cy="1427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331A1F-5FE3-C12F-9E4B-9A4A194B38CB}"/>
              </a:ext>
            </a:extLst>
          </p:cNvPr>
          <p:cNvSpPr/>
          <p:nvPr/>
        </p:nvSpPr>
        <p:spPr bwMode="gray">
          <a:xfrm>
            <a:off x="2986079" y="2375413"/>
            <a:ext cx="34525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A69D56-2DA7-E687-98C7-BE7DE7C72869}"/>
              </a:ext>
            </a:extLst>
          </p:cNvPr>
          <p:cNvSpPr txBox="1"/>
          <p:nvPr/>
        </p:nvSpPr>
        <p:spPr bwMode="gray">
          <a:xfrm>
            <a:off x="1639889" y="2720989"/>
            <a:ext cx="79762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posterior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193F2C-1313-510B-5218-55FA762E0A71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 bwMode="gray">
          <a:xfrm flipV="1">
            <a:off x="2437513" y="2501427"/>
            <a:ext cx="548566" cy="3275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38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7" grpId="0"/>
      <p:bldP spid="9" grpId="0" animBg="1"/>
      <p:bldP spid="10" grpId="0"/>
      <p:bldP spid="15" grpId="0" animBg="1"/>
      <p:bldP spid="16" grpId="0"/>
      <p:bldP spid="21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C4DDAB6A-81B9-2BC7-F0A2-3A7ED12566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5619007"/>
                  </p:ext>
                </p:extLst>
              </p:nvPr>
            </p:nvGraphicFramePr>
            <p:xfrm>
              <a:off x="3558948" y="1923678"/>
              <a:ext cx="5285187" cy="5937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C4DDAB6A-81B9-2BC7-F0A2-3A7ED12566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5619007"/>
                  </p:ext>
                </p:extLst>
              </p:nvPr>
            </p:nvGraphicFramePr>
            <p:xfrm>
              <a:off x="3558948" y="1923678"/>
              <a:ext cx="5285187" cy="5937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100000" t="-5263" r="-693617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204348" t="-5263" r="-608696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304348" t="-5263" r="-508696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395745" t="-5263" r="-397872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506522" t="-5263" r="-306522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606522" t="-5263" r="-206522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691489" t="-5263" r="-102128" b="-1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808696" t="-5263" r="-4348" b="-15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100000" t="-68966" r="-69361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204348" t="-68966" r="-608696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304348" t="-68966" r="-508696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395745" t="-68966" r="-39787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506522" t="-68966" r="-30652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606522" t="-68966" r="-20652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691489" t="-68966" r="-10212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3"/>
                          <a:stretch>
                            <a:fillRect l="-808696" t="-68966" r="-434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5BEC6B6B-F68C-A796-7876-0A42CC374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049277"/>
                  </p:ext>
                </p:extLst>
              </p:nvPr>
            </p:nvGraphicFramePr>
            <p:xfrm>
              <a:off x="3558948" y="1923678"/>
              <a:ext cx="5285187" cy="946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5BEC6B6B-F68C-A796-7876-0A42CC374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049277"/>
                  </p:ext>
                </p:extLst>
              </p:nvPr>
            </p:nvGraphicFramePr>
            <p:xfrm>
              <a:off x="3558948" y="1923678"/>
              <a:ext cx="5285187" cy="946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100000" t="-5263" r="-693617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204348" t="-5263" r="-608696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04348" t="-5263" r="-508696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95745" t="-5263" r="-397872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506522" t="-5263" r="-306522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06522" t="-5263" r="-206522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91489" t="-5263" r="-102128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808696" t="-5263" r="-4348" b="-3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100000" t="-68966" r="-69361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204348" t="-68966" r="-60869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04348" t="-68966" r="-50869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95745" t="-68966" r="-39787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506522" t="-68966" r="-3065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06522" t="-68966" r="-2065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91489" t="-68966" r="-10212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808696" t="-68966" r="-434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2174" t="-175000" r="-81087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100000" t="-175000" r="-693617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204348" t="-175000" r="-6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04348" t="-175000" r="-5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395745" t="-175000" r="-39787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506522" t="-175000" r="-3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06522" t="-175000" r="-2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691489" t="-175000" r="-102128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4"/>
                          <a:stretch>
                            <a:fillRect l="-808696" t="-175000" r="-4348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7AD8D10E-6D52-9CC6-F891-9ABBF93D8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461008"/>
                  </p:ext>
                </p:extLst>
              </p:nvPr>
            </p:nvGraphicFramePr>
            <p:xfrm>
              <a:off x="3558948" y="1923678"/>
              <a:ext cx="5285187" cy="1299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7AD8D10E-6D52-9CC6-F891-9ABBF93D8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2461008"/>
                  </p:ext>
                </p:extLst>
              </p:nvPr>
            </p:nvGraphicFramePr>
            <p:xfrm>
              <a:off x="3558948" y="1923678"/>
              <a:ext cx="5285187" cy="12995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100000" t="-5263" r="-693617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04348" t="-5263" r="-608696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04348" t="-5263" r="-508696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95745" t="-5263" r="-397872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506522" t="-5263" r="-306522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06522" t="-5263" r="-206522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91489" t="-5263" r="-102128" b="-4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808696" t="-5263" r="-4348" b="-4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100000" t="-71429" r="-693617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04348" t="-71429" r="-608696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04348" t="-71429" r="-508696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95745" t="-71429" r="-39787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506522" t="-71429" r="-30652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06522" t="-71429" r="-20652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91489" t="-71429" r="-102128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808696" t="-71429" r="-4348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174" t="-171429" r="-81087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100000" t="-171429" r="-69361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04348" t="-171429" r="-608696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04348" t="-171429" r="-508696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95745" t="-171429" r="-39787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506522" t="-171429" r="-30652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06522" t="-171429" r="-20652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91489" t="-171429" r="-10212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808696" t="-171429" r="-4348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174" t="-271429" r="-81087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100000" t="-271429" r="-693617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204348" t="-271429" r="-6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04348" t="-271429" r="-5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395745" t="-271429" r="-39787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506522" t="-271429" r="-3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06522" t="-271429" r="-2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691489" t="-271429" r="-102128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5"/>
                          <a:stretch>
                            <a:fillRect l="-808696" t="-271429" r="-4348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FCA8C16-113E-C41D-5BE9-D1881228D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389333"/>
                  </p:ext>
                </p:extLst>
              </p:nvPr>
            </p:nvGraphicFramePr>
            <p:xfrm>
              <a:off x="3558948" y="1923678"/>
              <a:ext cx="5285187" cy="1655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BFCA8C16-113E-C41D-5BE9-D1881228D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3389333"/>
                  </p:ext>
                </p:extLst>
              </p:nvPr>
            </p:nvGraphicFramePr>
            <p:xfrm>
              <a:off x="3558948" y="1923678"/>
              <a:ext cx="5285187" cy="16551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100000" t="-5263" r="-6936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04348" t="-5263" r="-6086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04348" t="-5263" r="-5086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95745" t="-5263" r="-397872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506522" t="-5263" r="-306522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06522" t="-5263" r="-206522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91489" t="-5263" r="-102128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808696" t="-5263" r="-4348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100000" t="-71429" r="-693617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04348" t="-71429" r="-60869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04348" t="-71429" r="-50869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95745" t="-71429" r="-39787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506522" t="-71429" r="-30652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06522" t="-71429" r="-20652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91489" t="-71429" r="-102128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808696" t="-71429" r="-4348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174" t="-171429" r="-81087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100000" t="-171429" r="-69361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04348" t="-171429" r="-60869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04348" t="-171429" r="-50869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95745" t="-171429" r="-39787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506522" t="-171429" r="-30652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06522" t="-171429" r="-20652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91489" t="-171429" r="-102128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808696" t="-171429" r="-4348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174" t="-271429" r="-81087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100000" t="-271429" r="-69361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04348" t="-271429" r="-60869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04348" t="-271429" r="-50869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95745" t="-271429" r="-39787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506522" t="-271429" r="-3065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06522" t="-271429" r="-2065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91489" t="-271429" r="-102128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808696" t="-271429" r="-4348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174" t="-371429" r="-810870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100000" t="-371429" r="-693617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204348" t="-371429" r="-60869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04348" t="-371429" r="-50869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395745" t="-371429" r="-39787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506522" t="-371429" r="-30652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06522" t="-371429" r="-20652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691489" t="-371429" r="-102128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6"/>
                          <a:stretch>
                            <a:fillRect l="-808696" t="-371429" r="-4348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76AA8BC4-CD4D-94BB-718F-BD806F6D4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655565"/>
                  </p:ext>
                </p:extLst>
              </p:nvPr>
            </p:nvGraphicFramePr>
            <p:xfrm>
              <a:off x="3558948" y="1923678"/>
              <a:ext cx="5285187" cy="20108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6782899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76AA8BC4-CD4D-94BB-718F-BD806F6D48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655565"/>
                  </p:ext>
                </p:extLst>
              </p:nvPr>
            </p:nvGraphicFramePr>
            <p:xfrm>
              <a:off x="3558948" y="1923678"/>
              <a:ext cx="5285187" cy="20108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5263" r="-693617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5263" r="-608696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5263" r="-508696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5263" r="-397872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5263" r="-306522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5263" r="-206522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5263" r="-102128" b="-7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5263" r="-4348" b="-7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71429" r="-693617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71429" r="-60869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71429" r="-508696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71429" r="-397872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71429" r="-306522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71429" r="-206522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71429" r="-102128" b="-4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71429" r="-4348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174" t="-171429" r="-81087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171429" r="-693617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171429" r="-60869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171429" r="-50869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171429" r="-39787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171429" r="-30652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171429" r="-20652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171429" r="-102128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171429" r="-4348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174" t="-271429" r="-810870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271429" r="-69361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271429" r="-60869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271429" r="-508696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271429" r="-39787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271429" r="-30652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271429" r="-206522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271429" r="-102128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271429" r="-4348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174" t="-371429" r="-81087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371429" r="-69361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371429" r="-60869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371429" r="-50869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371429" r="-39787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371429" r="-3065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371429" r="-20652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371429" r="-102128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371429" r="-4348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174" t="-471429" r="-810870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100000" t="-471429" r="-693617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204348" t="-471429" r="-60869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04348" t="-471429" r="-508696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395745" t="-471429" r="-39787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506522" t="-471429" r="-30652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06522" t="-471429" r="-206522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691489" t="-471429" r="-102128" b="-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7"/>
                          <a:stretch>
                            <a:fillRect l="-808696" t="-471429" r="-4348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2899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389D3933-AB61-6F3D-CA8A-02D40F9D8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464787"/>
                  </p:ext>
                </p:extLst>
              </p:nvPr>
            </p:nvGraphicFramePr>
            <p:xfrm>
              <a:off x="3558948" y="1923678"/>
              <a:ext cx="5285187" cy="23665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b="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2678289949"/>
                      </a:ext>
                    </a:extLst>
                  </a:tr>
                  <a:tr h="2340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1,0,0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DE" sz="900" dirty="0"/>
                        </a:p>
                      </a:txBody>
                      <a:tcPr marL="45720" marR="45720" anchor="ctr"/>
                    </a:tc>
                    <a:extLst>
                      <a:ext uri="{0D108BD9-81ED-4DB2-BD59-A6C34878D82A}">
                        <a16:rowId xmlns:a16="http://schemas.microsoft.com/office/drawing/2014/main" val="18537969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389D3933-AB61-6F3D-CA8A-02D40F9D8A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464787"/>
                  </p:ext>
                </p:extLst>
              </p:nvPr>
            </p:nvGraphicFramePr>
            <p:xfrm>
              <a:off x="3558948" y="1923678"/>
              <a:ext cx="5285187" cy="23665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243">
                      <a:extLst>
                        <a:ext uri="{9D8B030D-6E8A-4147-A177-3AD203B41FA5}">
                          <a16:colId xmlns:a16="http://schemas.microsoft.com/office/drawing/2014/main" val="201533445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80563593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62489430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761771765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065399087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85559649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1917010133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394297574"/>
                        </a:ext>
                      </a:extLst>
                    </a:gridCol>
                    <a:gridCol w="587243">
                      <a:extLst>
                        <a:ext uri="{9D8B030D-6E8A-4147-A177-3AD203B41FA5}">
                          <a16:colId xmlns:a16="http://schemas.microsoft.com/office/drawing/2014/main" val="761681082"/>
                        </a:ext>
                      </a:extLst>
                    </a:gridCol>
                  </a:tblGrid>
                  <a:tr h="240919">
                    <a:tc>
                      <a:txBody>
                        <a:bodyPr/>
                        <a:lstStyle/>
                        <a:p>
                          <a:r>
                            <a:rPr lang="en-DE" sz="900" b="0" dirty="0"/>
                            <a:t>Update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5263" r="-693617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5263" r="-608696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5263" r="-508696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5263" r="-397872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5263" r="-306522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5263" r="-206522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5263" r="-102128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5263" r="-4348" b="-88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58561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r>
                            <a:rPr lang="en-DE" sz="900" dirty="0">
                              <a:solidFill>
                                <a:srgbClr val="C00000"/>
                              </a:solidFill>
                            </a:rPr>
                            <a:t>Initial</a:t>
                          </a:r>
                        </a:p>
                      </a:txBody>
                      <a:tcPr marL="45720" marR="4572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71429" r="-693617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71429" r="-608696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71429" r="-508696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71429" r="-397872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71429" r="-306522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71429" r="-206522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71429" r="-102128" b="-5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71429" r="-4348" b="-5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34892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174" t="-171429" r="-810870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171429" r="-693617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171429" r="-608696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171429" r="-508696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171429" r="-397872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171429" r="-306522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171429" r="-206522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171429" r="-102128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171429" r="-4348" b="-4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836654"/>
                      </a:ext>
                    </a:extLst>
                  </a:tr>
                  <a:tr h="35287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174" t="-271429" r="-810870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271429" r="-693617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271429" r="-608696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271429" r="-508696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271429" r="-397872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271429" r="-306522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271429" r="-206522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271429" r="-102128" b="-3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271429" r="-4348" b="-3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305615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174" t="-371429" r="-810870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371429" r="-693617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371429" r="-608696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371429" r="-508696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371429" r="-39787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371429" r="-30652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371429" r="-206522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371429" r="-102128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371429" r="-4348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242268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174" t="-471429" r="-810870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471429" r="-693617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471429" r="-608696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471429" r="-508696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471429" r="-39787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471429" r="-30652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471429" r="-206522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471429" r="-102128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471429" r="-4348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8289949"/>
                      </a:ext>
                    </a:extLst>
                  </a:tr>
                  <a:tr h="35566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174" t="-571429" r="-81087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100000" t="-571429" r="-693617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204348" t="-571429" r="-6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04348" t="-571429" r="-50869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395745" t="-571429" r="-39787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506522" t="-571429" r="-3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06522" t="-571429" r="-206522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691489" t="-571429" r="-102128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45720" marR="45720" anchor="ctr">
                        <a:blipFill>
                          <a:blip r:embed="rId8"/>
                          <a:stretch>
                            <a:fillRect l="-808696" t="-571429" r="-4348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37969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332CE4-CFDB-FD39-F66C-0A57C592C5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2989087" cy="3563938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Initialize all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marginals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with a constant function (i.e., uniform distribution)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Pick an arbitrary root (say,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Update all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from the leaves of the 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upwards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Update all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from the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the leaves </a:t>
                </a:r>
                <a:r>
                  <a:rPr lang="en-US" b="1" dirty="0"/>
                  <a:t>downwards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332CE4-CFDB-FD39-F66C-0A57C592C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2989087" cy="3563938"/>
              </a:xfrm>
              <a:blipFill>
                <a:blip r:embed="rId9"/>
                <a:stretch>
                  <a:fillRect l="-424" t="-355" r="-1271" b="-24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568D094-918C-7971-B8A3-37C07965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Practical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9743B28-8D58-0998-EF9C-7A865E2D2195}"/>
                  </a:ext>
                </a:extLst>
              </p:cNvPr>
              <p:cNvSpPr/>
              <p:nvPr/>
            </p:nvSpPr>
            <p:spPr bwMode="gray">
              <a:xfrm>
                <a:off x="4980569" y="139339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9743B28-8D58-0998-EF9C-7A865E2D2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0569" y="1393392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E9A41E-2B82-5294-9D3F-4870CAE487F6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 bwMode="gray">
          <a:xfrm flipH="1">
            <a:off x="4458496" y="1501392"/>
            <a:ext cx="522073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94B9FEE-8BCC-85D7-1F69-1F54EEE4CD48}"/>
              </a:ext>
            </a:extLst>
          </p:cNvPr>
          <p:cNvSpPr/>
          <p:nvPr/>
        </p:nvSpPr>
        <p:spPr bwMode="gray">
          <a:xfrm>
            <a:off x="4332497" y="143839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261C0-2B31-536A-C46F-C8805B6A4D16}"/>
              </a:ext>
            </a:extLst>
          </p:cNvPr>
          <p:cNvSpPr/>
          <p:nvPr/>
        </p:nvSpPr>
        <p:spPr bwMode="gray">
          <a:xfrm>
            <a:off x="5718641" y="143839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D99F98-5EF1-8B38-F2DC-7A1DF0687AC9}"/>
              </a:ext>
            </a:extLst>
          </p:cNvPr>
          <p:cNvCxnSpPr>
            <a:cxnSpLocks/>
            <a:stCxn id="7" idx="1"/>
            <a:endCxn id="4" idx="6"/>
          </p:cNvCxnSpPr>
          <p:nvPr/>
        </p:nvCxnSpPr>
        <p:spPr bwMode="gray">
          <a:xfrm flipH="1">
            <a:off x="5196569" y="1501392"/>
            <a:ext cx="52207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2FDA63-209D-D458-C951-E0F3B920ADA5}"/>
                  </a:ext>
                </a:extLst>
              </p:cNvPr>
              <p:cNvSpPr/>
              <p:nvPr/>
            </p:nvSpPr>
            <p:spPr bwMode="gray">
              <a:xfrm>
                <a:off x="6365448" y="139339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F2FDA63-209D-D458-C951-E0F3B920A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65448" y="1393391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936AD36-88A2-4ED5-C419-CFFFA7C9DB60}"/>
              </a:ext>
            </a:extLst>
          </p:cNvPr>
          <p:cNvSpPr/>
          <p:nvPr/>
        </p:nvSpPr>
        <p:spPr bwMode="gray">
          <a:xfrm>
            <a:off x="7102256" y="143839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6A875-6D8C-BD68-849F-9EAAD4B84367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 bwMode="gray">
          <a:xfrm flipH="1">
            <a:off x="5844640" y="1501391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E90B5B-FD39-DF08-E588-CC229777EB42}"/>
              </a:ext>
            </a:extLst>
          </p:cNvPr>
          <p:cNvCxnSpPr>
            <a:cxnSpLocks/>
            <a:stCxn id="10" idx="1"/>
            <a:endCxn id="9" idx="6"/>
          </p:cNvCxnSpPr>
          <p:nvPr/>
        </p:nvCxnSpPr>
        <p:spPr bwMode="gray">
          <a:xfrm flipH="1" flipV="1">
            <a:off x="6581448" y="1501391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D5CC8C-BCA8-407E-8485-419F098868F6}"/>
                  </a:ext>
                </a:extLst>
              </p:cNvPr>
              <p:cNvSpPr txBox="1"/>
              <p:nvPr/>
            </p:nvSpPr>
            <p:spPr bwMode="gray">
              <a:xfrm>
                <a:off x="3875991" y="1199350"/>
                <a:ext cx="1000023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D5CC8C-BCA8-407E-8485-419F0988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75991" y="1199350"/>
                <a:ext cx="1000023" cy="236332"/>
              </a:xfrm>
              <a:prstGeom prst="rect">
                <a:avLst/>
              </a:prstGeom>
              <a:blipFill>
                <a:blip r:embed="rId12"/>
                <a:stretch>
                  <a:fillRect l="-88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80BE85-513C-F0D0-F1D4-2FCE86CC2152}"/>
                  </a:ext>
                </a:extLst>
              </p:cNvPr>
              <p:cNvSpPr txBox="1"/>
              <p:nvPr/>
            </p:nvSpPr>
            <p:spPr bwMode="gray">
              <a:xfrm>
                <a:off x="5203654" y="1139061"/>
                <a:ext cx="1146779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DE" sz="7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80BE85-513C-F0D0-F1D4-2FCE86CC2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654" y="1139061"/>
                <a:ext cx="1146779" cy="236332"/>
              </a:xfrm>
              <a:prstGeom prst="rect">
                <a:avLst/>
              </a:prstGeom>
              <a:blipFill>
                <a:blip r:embed="rId13"/>
                <a:stretch>
                  <a:fillRect l="-1087" t="-230000" b="-3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FAD1F-35BB-5CFB-B9A1-949B0C09D14A}"/>
              </a:ext>
            </a:extLst>
          </p:cNvPr>
          <p:cNvCxnSpPr>
            <a:cxnSpLocks/>
          </p:cNvCxnSpPr>
          <p:nvPr/>
        </p:nvCxnSpPr>
        <p:spPr bwMode="gray">
          <a:xfrm>
            <a:off x="4544686" y="1559336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E5950-9560-E982-9455-7A6344F00204}"/>
              </a:ext>
            </a:extLst>
          </p:cNvPr>
          <p:cNvCxnSpPr>
            <a:cxnSpLocks/>
          </p:cNvCxnSpPr>
          <p:nvPr/>
        </p:nvCxnSpPr>
        <p:spPr bwMode="gray">
          <a:xfrm>
            <a:off x="5277930" y="1563317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BC16C6AC-4A4F-CF31-34C3-FC3C647046F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411827" y="157536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BC16C6AC-4A4F-CF31-34C3-FC3C64704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11827" y="1575368"/>
                <a:ext cx="670796" cy="215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41C0E2-1C6F-96C5-4D7D-72B7331F16F8}"/>
                  </a:ext>
                </a:extLst>
              </p:cNvPr>
              <p:cNvSpPr/>
              <p:nvPr/>
            </p:nvSpPr>
            <p:spPr bwMode="gray">
              <a:xfrm>
                <a:off x="7740376" y="139339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F41C0E2-1C6F-96C5-4D7D-72B7331F1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40376" y="1393391"/>
                <a:ext cx="216000" cy="2160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1E515B-90C2-609F-7CD8-74F4CCFDDAB8}"/>
              </a:ext>
            </a:extLst>
          </p:cNvPr>
          <p:cNvCxnSpPr>
            <a:cxnSpLocks/>
            <a:stCxn id="21" idx="2"/>
            <a:endCxn id="10" idx="3"/>
          </p:cNvCxnSpPr>
          <p:nvPr/>
        </p:nvCxnSpPr>
        <p:spPr bwMode="gray">
          <a:xfrm flipH="1">
            <a:off x="7228255" y="1501391"/>
            <a:ext cx="51212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355757-290D-847C-ACD5-0DD71940464A}"/>
                  </a:ext>
                </a:extLst>
              </p:cNvPr>
              <p:cNvSpPr txBox="1"/>
              <p:nvPr/>
            </p:nvSpPr>
            <p:spPr bwMode="gray">
              <a:xfrm>
                <a:off x="6600067" y="1139061"/>
                <a:ext cx="1124193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DE" sz="7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355757-290D-847C-ACD5-0DD719404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00067" y="1139061"/>
                <a:ext cx="1124193" cy="236332"/>
              </a:xfrm>
              <a:prstGeom prst="rect">
                <a:avLst/>
              </a:prstGeom>
              <a:blipFill>
                <a:blip r:embed="rId16"/>
                <a:stretch>
                  <a:fillRect l="-3333" t="-230000" r="-1111" b="-3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53">
                <a:extLst>
                  <a:ext uri="{FF2B5EF4-FFF2-40B4-BE49-F238E27FC236}">
                    <a16:creationId xmlns:a16="http://schemas.microsoft.com/office/drawing/2014/main" id="{1FA7BF34-4458-71FA-E516-15D5C465FD6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157995" y="157536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 Placeholder 53">
                <a:extLst>
                  <a:ext uri="{FF2B5EF4-FFF2-40B4-BE49-F238E27FC236}">
                    <a16:creationId xmlns:a16="http://schemas.microsoft.com/office/drawing/2014/main" id="{1FA7BF34-4458-71FA-E516-15D5C465F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57995" y="1575368"/>
                <a:ext cx="670796" cy="215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099111-71EC-7A0A-F285-5DA51B4D79C3}"/>
              </a:ext>
            </a:extLst>
          </p:cNvPr>
          <p:cNvCxnSpPr>
            <a:cxnSpLocks/>
          </p:cNvCxnSpPr>
          <p:nvPr/>
        </p:nvCxnSpPr>
        <p:spPr bwMode="gray">
          <a:xfrm>
            <a:off x="5948726" y="156882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53">
                <a:extLst>
                  <a:ext uri="{FF2B5EF4-FFF2-40B4-BE49-F238E27FC236}">
                    <a16:creationId xmlns:a16="http://schemas.microsoft.com/office/drawing/2014/main" id="{2E38D390-52F4-1394-F897-CECBDFD7C4C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28791" y="1580876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 Placeholder 53">
                <a:extLst>
                  <a:ext uri="{FF2B5EF4-FFF2-40B4-BE49-F238E27FC236}">
                    <a16:creationId xmlns:a16="http://schemas.microsoft.com/office/drawing/2014/main" id="{2E38D390-52F4-1394-F897-CECBDFD7C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8791" y="1580876"/>
                <a:ext cx="670796" cy="215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98170E-45F9-68A1-A8C6-15D995320F7B}"/>
              </a:ext>
            </a:extLst>
          </p:cNvPr>
          <p:cNvCxnSpPr>
            <a:cxnSpLocks/>
          </p:cNvCxnSpPr>
          <p:nvPr/>
        </p:nvCxnSpPr>
        <p:spPr bwMode="gray">
          <a:xfrm>
            <a:off x="6619522" y="156882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Placeholder 53">
                <a:extLst>
                  <a:ext uri="{FF2B5EF4-FFF2-40B4-BE49-F238E27FC236}">
                    <a16:creationId xmlns:a16="http://schemas.microsoft.com/office/drawing/2014/main" id="{1B84A437-F551-B011-B836-DF91D4EA3FD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499587" y="1580876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 Placeholder 53">
                <a:extLst>
                  <a:ext uri="{FF2B5EF4-FFF2-40B4-BE49-F238E27FC236}">
                    <a16:creationId xmlns:a16="http://schemas.microsoft.com/office/drawing/2014/main" id="{1B84A437-F551-B011-B836-DF91D4EA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99587" y="1580876"/>
                <a:ext cx="670796" cy="215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5C908B-E234-1968-BDD9-85F50F8423A7}"/>
              </a:ext>
            </a:extLst>
          </p:cNvPr>
          <p:cNvCxnSpPr>
            <a:cxnSpLocks/>
          </p:cNvCxnSpPr>
          <p:nvPr/>
        </p:nvCxnSpPr>
        <p:spPr bwMode="gray">
          <a:xfrm>
            <a:off x="7290318" y="1574333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53">
                <a:extLst>
                  <a:ext uri="{FF2B5EF4-FFF2-40B4-BE49-F238E27FC236}">
                    <a16:creationId xmlns:a16="http://schemas.microsoft.com/office/drawing/2014/main" id="{AD8431E0-86ED-58DA-5F2B-7FCF59692B0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170383" y="1586384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 Placeholder 53">
                <a:extLst>
                  <a:ext uri="{FF2B5EF4-FFF2-40B4-BE49-F238E27FC236}">
                    <a16:creationId xmlns:a16="http://schemas.microsoft.com/office/drawing/2014/main" id="{AD8431E0-86ED-58DA-5F2B-7FCF5969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0383" y="1586384"/>
                <a:ext cx="670796" cy="215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10BD38-FF5B-2C88-309A-74C63592705C}"/>
                  </a:ext>
                </a:extLst>
              </p:cNvPr>
              <p:cNvSpPr txBox="1"/>
              <p:nvPr/>
            </p:nvSpPr>
            <p:spPr bwMode="gray">
              <a:xfrm>
                <a:off x="3275856" y="4268276"/>
                <a:ext cx="3868890" cy="8596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DE" sz="14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10BD38-FF5B-2C88-309A-74C635927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4268276"/>
                <a:ext cx="3868890" cy="859624"/>
              </a:xfrm>
              <a:prstGeom prst="rect">
                <a:avLst/>
              </a:prstGeom>
              <a:blipFill>
                <a:blip r:embed="rId21"/>
                <a:stretch>
                  <a:fillRect t="-70588" b="-1102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E02DC2-3F77-3D90-9741-2635E7818B69}"/>
              </a:ext>
            </a:extLst>
          </p:cNvPr>
          <p:cNvCxnSpPr>
            <a:cxnSpLocks/>
          </p:cNvCxnSpPr>
          <p:nvPr/>
        </p:nvCxnSpPr>
        <p:spPr bwMode="gray">
          <a:xfrm flipH="1">
            <a:off x="6830568" y="4699386"/>
            <a:ext cx="64148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84A078-0C5C-23ED-EA20-37E4D7222571}"/>
                  </a:ext>
                </a:extLst>
              </p:cNvPr>
              <p:cNvSpPr txBox="1"/>
              <p:nvPr/>
            </p:nvSpPr>
            <p:spPr bwMode="gray">
              <a:xfrm>
                <a:off x="7483459" y="4603725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14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584A078-0C5C-23ED-EA20-37E4D7222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83459" y="4603725"/>
                <a:ext cx="914400" cy="216024"/>
              </a:xfrm>
              <a:prstGeom prst="rect">
                <a:avLst/>
              </a:prstGeom>
              <a:blipFill>
                <a:blip r:embed="rId22"/>
                <a:stretch>
                  <a:fillRect l="-4110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F64CDD1-5BA7-DF18-D2FD-31C10757CD42}"/>
              </a:ext>
            </a:extLst>
          </p:cNvPr>
          <p:cNvSpPr/>
          <p:nvPr/>
        </p:nvSpPr>
        <p:spPr bwMode="gray">
          <a:xfrm>
            <a:off x="5873108" y="4416819"/>
            <a:ext cx="94605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16E3A8-AFF4-681C-AE4B-9DD41572B477}"/>
              </a:ext>
            </a:extLst>
          </p:cNvPr>
          <p:cNvCxnSpPr>
            <a:cxnSpLocks/>
          </p:cNvCxnSpPr>
          <p:nvPr/>
        </p:nvCxnSpPr>
        <p:spPr bwMode="gray">
          <a:xfrm flipH="1">
            <a:off x="7931558" y="1305658"/>
            <a:ext cx="134887" cy="1057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488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3" grpId="0"/>
      <p:bldP spid="14" grpId="0"/>
      <p:bldP spid="19" grpId="0"/>
      <p:bldP spid="21" grpId="0" animBg="1"/>
      <p:bldP spid="31" grpId="0"/>
      <p:bldP spid="32" grpId="0"/>
      <p:bldP spid="34" grpId="0"/>
      <p:bldP spid="36" grpId="0"/>
      <p:bldP spid="38" grpId="0"/>
      <p:bldP spid="40" grpId="0"/>
      <p:bldP spid="42" grpId="0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Probabilistic Machine Learning</a:t>
            </a:r>
          </a:p>
          <a:p>
            <a:pPr marL="342900" indent="-342900"/>
            <a:r>
              <a:rPr lang="en-US" altLang="en-DE" dirty="0"/>
              <a:t>The </a:t>
            </a:r>
            <a:r>
              <a:rPr lang="en-GB" dirty="0"/>
              <a:t>Sum-Product Algorithm</a:t>
            </a:r>
          </a:p>
          <a:p>
            <a:pPr marL="342900" indent="-342900"/>
            <a:r>
              <a:rPr lang="en-GB" b="1" dirty="0"/>
              <a:t>Ranking Problems</a:t>
            </a:r>
          </a:p>
          <a:p>
            <a:pPr marL="342900" indent="-342900"/>
            <a:r>
              <a:rPr lang="en-GB" altLang="en-DE" dirty="0"/>
              <a:t>TrueSkill</a:t>
            </a: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838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15EE975-65A1-3578-F403-37B762E0B9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Match outcomes</a:t>
                </a:r>
                <a:r>
                  <a:rPr lang="en-US" sz="1200" dirty="0"/>
                  <a:t>: Orderings among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/>
                  <a:t> teams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/>
                  <a:t> players.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Questions</a:t>
                </a:r>
                <a:r>
                  <a:rPr lang="en-US" dirty="0"/>
                  <a:t>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dirty="0"/>
                  <a:t>Skill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for each player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Player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wins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Player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wins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>
                  <a:buFont typeface="+mj-lt"/>
                  <a:buAutoNum type="arabicPeriod"/>
                </a:pPr>
                <a:r>
                  <a:rPr lang="en-US" sz="1200" dirty="0"/>
                  <a:t>Global ranking among all players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dirty="0"/>
                  <a:t>Fair matches between teams of players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15EE975-65A1-3578-F403-37B762E0B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556AE4-86A5-4386-1992-63D0C2F3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Skill Rating Problem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AEBD406-2B82-5BC1-F712-761FFD6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880469"/>
            <a:ext cx="2925911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2C6A83-F5F1-32E6-0FD5-60834489C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753" y="2457046"/>
            <a:ext cx="933484" cy="87718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50000">
                <a:srgbClr val="FFC000">
                  <a:alpha val="30000"/>
                </a:srgbClr>
              </a:gs>
              <a:gs pos="100000">
                <a:srgbClr val="FF0000">
                  <a:alpha val="30000"/>
                </a:srgbClr>
              </a:gs>
            </a:gsLst>
            <a:lin ang="4800000" scaled="0"/>
            <a:tileRect/>
          </a:gradFill>
          <a:ln w="3175">
            <a:solidFill>
              <a:schemeClr val="accent4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8488A-95BA-9141-4863-8E5AD56D7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017" y="2112086"/>
            <a:ext cx="1357315" cy="197121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50000">
                <a:srgbClr val="FFC000">
                  <a:alpha val="30000"/>
                </a:srgbClr>
              </a:gs>
              <a:gs pos="100000">
                <a:srgbClr val="FF0000">
                  <a:alpha val="30000"/>
                </a:srgbClr>
              </a:gs>
            </a:gsLst>
            <a:lin ang="4800000" scaled="0"/>
            <a:tileRect/>
          </a:gradFill>
          <a:ln w="3175">
            <a:solidFill>
              <a:schemeClr val="accent4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A3BF7-8976-890C-4F9B-3F116C65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8106" y="1911094"/>
            <a:ext cx="3331962" cy="1490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510D44-D8FE-9DA6-C967-B82D36CE8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5297" y="2206791"/>
            <a:ext cx="1068143" cy="1040040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50000">
                <a:srgbClr val="FFC000">
                  <a:alpha val="30000"/>
                </a:srgbClr>
              </a:gs>
              <a:gs pos="100000">
                <a:srgbClr val="FF0000">
                  <a:alpha val="30000"/>
                </a:srgbClr>
              </a:gs>
            </a:gsLst>
            <a:lin ang="4800000" scaled="0"/>
            <a:tileRect/>
          </a:gradFill>
          <a:ln w="3175">
            <a:solidFill>
              <a:schemeClr val="accent4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E633A-5C3B-3443-7D47-4441D389A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838" y="2206792"/>
            <a:ext cx="162398" cy="1051450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30000"/>
                </a:srgbClr>
              </a:gs>
              <a:gs pos="50000">
                <a:srgbClr val="FFC000">
                  <a:alpha val="30000"/>
                </a:srgbClr>
              </a:gs>
              <a:gs pos="100000">
                <a:srgbClr val="FF0000">
                  <a:alpha val="30000"/>
                </a:srgbClr>
              </a:gs>
            </a:gsLst>
            <a:lin ang="4800000" scaled="0"/>
            <a:tileRect/>
          </a:gradFill>
          <a:ln w="3175">
            <a:solidFill>
              <a:schemeClr val="accent4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201CC1-839D-6BBD-E28D-6244DC17C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504" y="2723898"/>
            <a:ext cx="167998" cy="282224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6D84FC-8021-2822-4EE0-D2579AFC0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37" y="2428504"/>
            <a:ext cx="167998" cy="287868"/>
          </a:xfrm>
          <a:prstGeom prst="ellips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6536C9-985D-4BDA-E1A9-EBDA10468127}"/>
              </a:ext>
            </a:extLst>
          </p:cNvPr>
          <p:cNvSpPr txBox="1"/>
          <p:nvPr/>
        </p:nvSpPr>
        <p:spPr bwMode="gray">
          <a:xfrm>
            <a:off x="8189843" y="47787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4133480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24001"/>
              </a:xfrm>
            </p:spPr>
            <p:txBody>
              <a:bodyPr/>
              <a:lstStyle/>
              <a:p>
                <a:r>
                  <a:rPr lang="en-US" b="1" dirty="0"/>
                  <a:t>Simple Two-Player Games</a:t>
                </a:r>
                <a:r>
                  <a:rPr lang="en-US" dirty="0"/>
                  <a:t>: Our data is the identity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two players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r>
                  <a:rPr lang="en-US" dirty="0"/>
                  <a:t> of a match between them</a:t>
                </a:r>
              </a:p>
              <a:p>
                <a:pPr lvl="1"/>
                <a:r>
                  <a:rPr lang="en-US" sz="1200" b="1" dirty="0"/>
                  <a:t>Bradley-Terry Model (1952)</a:t>
                </a:r>
                <a:r>
                  <a:rPr lang="en-US" sz="1200" dirty="0"/>
                  <a:t>: Model of a win of player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given skills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is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Thurstone Case V Model (1927)</a:t>
                </a:r>
                <a:r>
                  <a:rPr lang="en-US" sz="1200" dirty="0"/>
                  <a:t>: Model of a win given skills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is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24001"/>
              </a:xfrm>
              <a:blipFill>
                <a:blip r:embed="rId2"/>
                <a:stretch>
                  <a:fillRect t="-595" r="-369" b="-45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Two-Player Match Outcome Model</a:t>
            </a:r>
          </a:p>
        </p:txBody>
      </p:sp>
      <p:pic>
        <p:nvPicPr>
          <p:cNvPr id="1026" name="Picture 2" descr="The Bradley Lecture">
            <a:extLst>
              <a:ext uri="{FF2B5EF4-FFF2-40B4-BE49-F238E27FC236}">
                <a16:creationId xmlns:a16="http://schemas.microsoft.com/office/drawing/2014/main" id="{F0C31FB1-7BB1-4849-AFD1-0B7A98279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66"/>
          <a:stretch/>
        </p:blipFill>
        <p:spPr bwMode="auto">
          <a:xfrm>
            <a:off x="7884368" y="1080289"/>
            <a:ext cx="710952" cy="8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AA8C5-1270-D9F1-8F59-B51DCB034904}"/>
              </a:ext>
            </a:extLst>
          </p:cNvPr>
          <p:cNvSpPr txBox="1"/>
          <p:nvPr/>
        </p:nvSpPr>
        <p:spPr bwMode="gray">
          <a:xfrm>
            <a:off x="7706110" y="1923678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Ralph A. Bradley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(1923 – 2001) </a:t>
            </a:r>
            <a:endParaRPr lang="en-US" sz="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19C8B9-73E0-6A93-C32D-062D62A6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34" y="2355726"/>
            <a:ext cx="882819" cy="7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0E7A9-064D-37C7-26D5-25EF0C5E2580}"/>
              </a:ext>
            </a:extLst>
          </p:cNvPr>
          <p:cNvSpPr txBox="1"/>
          <p:nvPr/>
        </p:nvSpPr>
        <p:spPr bwMode="gray">
          <a:xfrm>
            <a:off x="7395059" y="3121701"/>
            <a:ext cx="1641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Louis Leon Thurstone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(1887 – 1955)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3DCE4B6-6460-B7A6-937E-907AB652E23E}"/>
                  </a:ext>
                </a:extLst>
              </p:cNvPr>
              <p:cNvSpPr/>
              <p:nvPr/>
            </p:nvSpPr>
            <p:spPr bwMode="gray">
              <a:xfrm>
                <a:off x="3287190" y="402855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3DCE4B6-6460-B7A6-937E-907AB652E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87190" y="4028556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FE992DB-8A7D-51A5-4455-3E0CD19DD5C5}"/>
                  </a:ext>
                </a:extLst>
              </p:cNvPr>
              <p:cNvSpPr/>
              <p:nvPr/>
            </p:nvSpPr>
            <p:spPr bwMode="gray">
              <a:xfrm>
                <a:off x="4141098" y="402855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FE992DB-8A7D-51A5-4455-3E0CD19DD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098" y="4028556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D27E4-7E46-B1EE-9C30-75F937CE36AC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 bwMode="gray">
          <a:xfrm flipH="1">
            <a:off x="3924121" y="4280555"/>
            <a:ext cx="342977" cy="2169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3F5DA6-963D-DDF4-0ACC-3A0C92A20116}"/>
                  </a:ext>
                </a:extLst>
              </p:cNvPr>
              <p:cNvSpPr/>
              <p:nvPr/>
            </p:nvSpPr>
            <p:spPr bwMode="gray">
              <a:xfrm>
                <a:off x="3709026" y="4460628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3F5DA6-963D-DDF4-0ACC-3A0C92A20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9026" y="4460628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11E498-7D13-AA6C-F0E6-2BE7B24F17BD}"/>
              </a:ext>
            </a:extLst>
          </p:cNvPr>
          <p:cNvCxnSpPr>
            <a:cxnSpLocks/>
            <a:stCxn id="11" idx="1"/>
            <a:endCxn id="8" idx="4"/>
          </p:cNvCxnSpPr>
          <p:nvPr/>
        </p:nvCxnSpPr>
        <p:spPr bwMode="gray">
          <a:xfrm flipH="1" flipV="1">
            <a:off x="3413190" y="4280555"/>
            <a:ext cx="332740" cy="2169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94A9D-FF69-0236-2B51-757352179F84}"/>
              </a:ext>
            </a:extLst>
          </p:cNvPr>
          <p:cNvCxnSpPr>
            <a:cxnSpLocks/>
            <a:stCxn id="37" idx="4"/>
            <a:endCxn id="9" idx="0"/>
          </p:cNvCxnSpPr>
          <p:nvPr/>
        </p:nvCxnSpPr>
        <p:spPr bwMode="gray">
          <a:xfrm>
            <a:off x="4267098" y="3743509"/>
            <a:ext cx="0" cy="285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11A802-FA84-6FD9-539C-1E15A02FC2CB}"/>
              </a:ext>
            </a:extLst>
          </p:cNvPr>
          <p:cNvCxnSpPr>
            <a:cxnSpLocks/>
            <a:stCxn id="36" idx="4"/>
            <a:endCxn id="8" idx="0"/>
          </p:cNvCxnSpPr>
          <p:nvPr/>
        </p:nvCxnSpPr>
        <p:spPr bwMode="gray">
          <a:xfrm>
            <a:off x="3413190" y="3743509"/>
            <a:ext cx="0" cy="2850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91FEB7-FD21-E98E-AF51-9CB255C0EC05}"/>
                  </a:ext>
                </a:extLst>
              </p:cNvPr>
              <p:cNvSpPr txBox="1"/>
              <p:nvPr/>
            </p:nvSpPr>
            <p:spPr bwMode="gray">
              <a:xfrm>
                <a:off x="2519705" y="4050355"/>
                <a:ext cx="812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91FEB7-FD21-E98E-AF51-9CB255C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9705" y="4050355"/>
                <a:ext cx="812485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604B81-2BED-7109-E33C-40D0465C9A42}"/>
                  </a:ext>
                </a:extLst>
              </p:cNvPr>
              <p:cNvSpPr txBox="1"/>
              <p:nvPr/>
            </p:nvSpPr>
            <p:spPr bwMode="gray">
              <a:xfrm>
                <a:off x="4310226" y="4049890"/>
                <a:ext cx="812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604B81-2BED-7109-E33C-40D0465C9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10226" y="4049890"/>
                <a:ext cx="812485" cy="21544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4312A0-774B-C678-AFEF-5028EA66D628}"/>
                  </a:ext>
                </a:extLst>
              </p:cNvPr>
              <p:cNvSpPr txBox="1"/>
              <p:nvPr/>
            </p:nvSpPr>
            <p:spPr bwMode="gray">
              <a:xfrm>
                <a:off x="3153805" y="4716732"/>
                <a:ext cx="132644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4312A0-774B-C678-AFEF-5028EA66D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53805" y="4716732"/>
                <a:ext cx="1326442" cy="215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11">
            <a:extLst>
              <a:ext uri="{FF2B5EF4-FFF2-40B4-BE49-F238E27FC236}">
                <a16:creationId xmlns:a16="http://schemas.microsoft.com/office/drawing/2014/main" id="{56099455-B065-73A3-57EE-AA68565D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8" t="23770" r="7845" b="19777"/>
          <a:stretch>
            <a:fillRect/>
          </a:stretch>
        </p:blipFill>
        <p:spPr bwMode="auto">
          <a:xfrm>
            <a:off x="5122611" y="3189911"/>
            <a:ext cx="2244576" cy="1656192"/>
          </a:xfrm>
          <a:prstGeom prst="rect">
            <a:avLst/>
          </a:prstGeom>
          <a:ln w="127000" cap="rnd">
            <a:solidFill>
              <a:srgbClr val="FFFFFF"/>
            </a:solidFill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843757-7A6E-AB1E-B757-05B920F06E8E}"/>
                  </a:ext>
                </a:extLst>
              </p:cNvPr>
              <p:cNvSpPr/>
              <p:nvPr/>
            </p:nvSpPr>
            <p:spPr bwMode="gray">
              <a:xfrm>
                <a:off x="3287190" y="3491510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843757-7A6E-AB1E-B757-05B920F06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87190" y="3491510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2360DF-FD82-DC17-4014-839545019DDE}"/>
                  </a:ext>
                </a:extLst>
              </p:cNvPr>
              <p:cNvSpPr/>
              <p:nvPr/>
            </p:nvSpPr>
            <p:spPr bwMode="gray">
              <a:xfrm>
                <a:off x="4141098" y="3491510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2360DF-FD82-DC17-4014-839545019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098" y="3491510"/>
                <a:ext cx="251999" cy="25199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62945A-DE73-E0D1-0B24-449ACD6538D5}"/>
              </a:ext>
            </a:extLst>
          </p:cNvPr>
          <p:cNvCxnSpPr>
            <a:cxnSpLocks/>
            <a:endCxn id="43" idx="3"/>
          </p:cNvCxnSpPr>
          <p:nvPr/>
        </p:nvCxnSpPr>
        <p:spPr bwMode="gray">
          <a:xfrm flipH="1">
            <a:off x="5571748" y="2125248"/>
            <a:ext cx="574513" cy="1248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C627E71-ACCC-B3C2-60E3-8345A6CCF0E9}"/>
              </a:ext>
            </a:extLst>
          </p:cNvPr>
          <p:cNvSpPr/>
          <p:nvPr/>
        </p:nvSpPr>
        <p:spPr bwMode="gray">
          <a:xfrm>
            <a:off x="4347612" y="2022838"/>
            <a:ext cx="1224136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60FF6A-7E86-2CBD-8C0A-843141D62B37}"/>
              </a:ext>
            </a:extLst>
          </p:cNvPr>
          <p:cNvSpPr txBox="1"/>
          <p:nvPr/>
        </p:nvSpPr>
        <p:spPr bwMode="gray">
          <a:xfrm>
            <a:off x="5940152" y="1932938"/>
            <a:ext cx="1641437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Logistic sigmoid in </a:t>
            </a:r>
            <a:br>
              <a:rPr lang="en-GB" sz="1000" dirty="0">
                <a:solidFill>
                  <a:srgbClr val="C00000"/>
                </a:solidFill>
              </a:rPr>
            </a:br>
            <a:r>
              <a:rPr lang="en-GB" sz="1000" dirty="0">
                <a:solidFill>
                  <a:srgbClr val="C00000"/>
                </a:solidFill>
              </a:rPr>
              <a:t>skill difference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429F579-35F8-A938-2B56-6E1618FCBA3C}"/>
              </a:ext>
            </a:extLst>
          </p:cNvPr>
          <p:cNvSpPr/>
          <p:nvPr/>
        </p:nvSpPr>
        <p:spPr bwMode="gray">
          <a:xfrm>
            <a:off x="3409321" y="2755256"/>
            <a:ext cx="1713289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83E285-659A-BE90-5298-6DF3C0F94A1E}"/>
              </a:ext>
            </a:extLst>
          </p:cNvPr>
          <p:cNvCxnSpPr>
            <a:cxnSpLocks/>
          </p:cNvCxnSpPr>
          <p:nvPr/>
        </p:nvCxnSpPr>
        <p:spPr bwMode="gray">
          <a:xfrm flipH="1">
            <a:off x="5173949" y="2856604"/>
            <a:ext cx="574513" cy="1248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A8FBB6F-9868-C145-1997-3056DDEC48D7}"/>
              </a:ext>
            </a:extLst>
          </p:cNvPr>
          <p:cNvSpPr txBox="1"/>
          <p:nvPr/>
        </p:nvSpPr>
        <p:spPr bwMode="gray">
          <a:xfrm>
            <a:off x="5552400" y="2742520"/>
            <a:ext cx="1520532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 err="1">
                <a:solidFill>
                  <a:srgbClr val="C00000"/>
                </a:solidFill>
              </a:rPr>
              <a:t>Probit</a:t>
            </a:r>
            <a:r>
              <a:rPr lang="en-GB" sz="1000" dirty="0">
                <a:solidFill>
                  <a:srgbClr val="C00000"/>
                </a:solidFill>
              </a:rPr>
              <a:t> sigmoid in </a:t>
            </a:r>
            <a:br>
              <a:rPr lang="en-GB" sz="1000" dirty="0">
                <a:solidFill>
                  <a:srgbClr val="C00000"/>
                </a:solidFill>
              </a:rPr>
            </a:br>
            <a:r>
              <a:rPr lang="en-GB" sz="1000" dirty="0">
                <a:solidFill>
                  <a:srgbClr val="C00000"/>
                </a:solidFill>
              </a:rPr>
              <a:t>skill difference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9FDAF-BE53-AAFC-F1D1-F03CF86D2BBF}"/>
                  </a:ext>
                </a:extLst>
              </p:cNvPr>
              <p:cNvSpPr txBox="1"/>
              <p:nvPr/>
            </p:nvSpPr>
            <p:spPr bwMode="gray">
              <a:xfrm>
                <a:off x="4970936" y="4345854"/>
                <a:ext cx="357412" cy="229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DE" sz="7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79FDAF-BE53-AAFC-F1D1-F03CF86D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70936" y="4345854"/>
                <a:ext cx="357412" cy="2295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043931-6DAA-EE79-F3AE-B3193233FF40}"/>
                  </a:ext>
                </a:extLst>
              </p:cNvPr>
              <p:cNvSpPr txBox="1"/>
              <p:nvPr/>
            </p:nvSpPr>
            <p:spPr bwMode="gray">
              <a:xfrm>
                <a:off x="5552870" y="4565193"/>
                <a:ext cx="357412" cy="229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7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043931-6DAA-EE79-F3AE-B3193233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52870" y="4565193"/>
                <a:ext cx="357412" cy="2295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EA6C07-03F6-E429-DCAC-159048BD1E23}"/>
                  </a:ext>
                </a:extLst>
              </p:cNvPr>
              <p:cNvSpPr txBox="1"/>
              <p:nvPr/>
            </p:nvSpPr>
            <p:spPr bwMode="gray">
              <a:xfrm>
                <a:off x="6878415" y="4403354"/>
                <a:ext cx="357412" cy="229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7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EA6C07-03F6-E429-DCAC-159048BD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8415" y="4403354"/>
                <a:ext cx="357412" cy="22954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164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1" grpId="0" animBg="1"/>
      <p:bldP spid="19" grpId="0"/>
      <p:bldP spid="22" grpId="0"/>
      <p:bldP spid="23" grpId="0"/>
      <p:bldP spid="36" grpId="0" animBg="1"/>
      <p:bldP spid="37" grpId="0" animBg="1"/>
      <p:bldP spid="43" grpId="0" animBg="1"/>
      <p:bldP spid="44" grpId="0"/>
      <p:bldP spid="47" grpId="0" animBg="1"/>
      <p:bldP spid="49" grpId="0"/>
      <p:bldP spid="4" grpId="0"/>
      <p:bldP spid="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Probabilistic Machine Learning</a:t>
            </a:r>
          </a:p>
          <a:p>
            <a:pPr marL="342900" indent="-342900"/>
            <a:r>
              <a:rPr lang="en-US" altLang="en-DE" dirty="0"/>
              <a:t>The </a:t>
            </a:r>
            <a:r>
              <a:rPr lang="en-GB" dirty="0"/>
              <a:t>Sum-Product Algorithm</a:t>
            </a:r>
          </a:p>
          <a:p>
            <a:pPr marL="342900" indent="-342900"/>
            <a:r>
              <a:rPr lang="en-GB" dirty="0"/>
              <a:t>Ranking Problems</a:t>
            </a:r>
          </a:p>
          <a:p>
            <a:pPr marL="342900" indent="-342900"/>
            <a:r>
              <a:rPr lang="en-GB" altLang="en-DE" dirty="0"/>
              <a:t>TrueSkill</a:t>
            </a: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A450-623B-83A3-6F1B-4B2D80F154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957640" cy="3563938"/>
          </a:xfrm>
        </p:spPr>
        <p:txBody>
          <a:bodyPr/>
          <a:lstStyle/>
          <a:p>
            <a:r>
              <a:rPr lang="en-US" b="1" dirty="0"/>
              <a:t>Team Assumption</a:t>
            </a:r>
            <a:r>
              <a:rPr lang="en-US" dirty="0"/>
              <a:t>: Performance of a team is the sum of the performances of its players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Pro</a:t>
            </a:r>
            <a:r>
              <a:rPr lang="en-US" dirty="0"/>
              <a:t>: </a:t>
            </a:r>
            <a:r>
              <a:rPr lang="en-US" sz="1200" dirty="0"/>
              <a:t>Games where the team scores are additive (e.g., kill count in first-person shooter)</a:t>
            </a:r>
          </a:p>
          <a:p>
            <a:r>
              <a:rPr lang="en-US" b="1" dirty="0"/>
              <a:t>Con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sz="1200" dirty="0"/>
              <a:t>Games where the outcome is determined by a single player (e.g., fastest car in a race)</a:t>
            </a:r>
          </a:p>
          <a:p>
            <a:r>
              <a:rPr lang="en-US" b="1" dirty="0"/>
              <a:t>Observation</a:t>
            </a:r>
            <a:r>
              <a:rPr lang="en-US" dirty="0"/>
              <a:t>: Match outcomes correlate the skills of players</a:t>
            </a:r>
          </a:p>
          <a:p>
            <a:pPr lvl="1"/>
            <a:r>
              <a:rPr lang="en-US" sz="1200" b="1" dirty="0"/>
              <a:t>Same Team</a:t>
            </a:r>
            <a:r>
              <a:rPr lang="en-US" sz="1200" dirty="0"/>
              <a:t>: Anti-correlated</a:t>
            </a:r>
          </a:p>
          <a:p>
            <a:pPr lvl="1"/>
            <a:r>
              <a:rPr lang="en-US" sz="1200" b="1" dirty="0"/>
              <a:t>Opposite Teams</a:t>
            </a:r>
            <a:r>
              <a:rPr lang="en-US" sz="1200" dirty="0"/>
              <a:t>: Correlated</a:t>
            </a:r>
            <a:endParaRPr lang="en-US" sz="1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Two-Team Match Outcome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87F253E-5BD8-3AEA-1328-88E17A1BE577}"/>
                  </a:ext>
                </a:extLst>
              </p:cNvPr>
              <p:cNvSpPr/>
              <p:nvPr/>
            </p:nvSpPr>
            <p:spPr bwMode="gray">
              <a:xfrm>
                <a:off x="3211080" y="221972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87F253E-5BD8-3AEA-1328-88E17A1BE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11080" y="2219722"/>
                <a:ext cx="251999" cy="25199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AA7E61-E939-8AD3-4BBA-B35D35A45B8E}"/>
                  </a:ext>
                </a:extLst>
              </p:cNvPr>
              <p:cNvSpPr/>
              <p:nvPr/>
            </p:nvSpPr>
            <p:spPr bwMode="gray">
              <a:xfrm>
                <a:off x="4069408" y="221972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AA7E61-E939-8AD3-4BBA-B35D35A45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9408" y="2219722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AC2BF1-B54D-90C3-E488-CA9661CAB362}"/>
              </a:ext>
            </a:extLst>
          </p:cNvPr>
          <p:cNvCxnSpPr>
            <a:cxnSpLocks/>
            <a:stCxn id="5" idx="4"/>
            <a:endCxn id="7" idx="7"/>
          </p:cNvCxnSpPr>
          <p:nvPr/>
        </p:nvCxnSpPr>
        <p:spPr bwMode="gray">
          <a:xfrm flipH="1">
            <a:off x="3855339" y="2471721"/>
            <a:ext cx="340069" cy="2169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BDF7EA-61D6-AA47-CBBF-CF6EC874B529}"/>
                  </a:ext>
                </a:extLst>
              </p:cNvPr>
              <p:cNvSpPr/>
              <p:nvPr/>
            </p:nvSpPr>
            <p:spPr bwMode="gray">
              <a:xfrm>
                <a:off x="3640244" y="2651794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7BDF7EA-61D6-AA47-CBBF-CF6EC874B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40244" y="2651794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5FA213-FAE9-9C92-6643-EAE6263A6DD7}"/>
              </a:ext>
            </a:extLst>
          </p:cNvPr>
          <p:cNvCxnSpPr>
            <a:cxnSpLocks/>
            <a:stCxn id="7" idx="1"/>
            <a:endCxn id="4" idx="4"/>
          </p:cNvCxnSpPr>
          <p:nvPr/>
        </p:nvCxnSpPr>
        <p:spPr bwMode="gray">
          <a:xfrm flipH="1" flipV="1">
            <a:off x="3337080" y="2471721"/>
            <a:ext cx="340068" cy="2169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614E9E-C4FB-74CC-85A1-63A3E8E9E229}"/>
              </a:ext>
            </a:extLst>
          </p:cNvPr>
          <p:cNvCxnSpPr>
            <a:cxnSpLocks/>
            <a:stCxn id="15" idx="4"/>
            <a:endCxn id="5" idx="7"/>
          </p:cNvCxnSpPr>
          <p:nvPr/>
        </p:nvCxnSpPr>
        <p:spPr bwMode="gray">
          <a:xfrm flipH="1">
            <a:off x="4284503" y="2031661"/>
            <a:ext cx="125489" cy="2249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0B909-7324-3AC3-0C96-E609DA45CBA9}"/>
              </a:ext>
            </a:extLst>
          </p:cNvPr>
          <p:cNvCxnSpPr>
            <a:cxnSpLocks/>
            <a:stCxn id="14" idx="4"/>
            <a:endCxn id="4" idx="7"/>
          </p:cNvCxnSpPr>
          <p:nvPr/>
        </p:nvCxnSpPr>
        <p:spPr bwMode="gray">
          <a:xfrm flipH="1">
            <a:off x="3426175" y="2031661"/>
            <a:ext cx="125487" cy="2249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B189A4-53B9-8EF2-5577-1F5F8F11459D}"/>
                  </a:ext>
                </a:extLst>
              </p:cNvPr>
              <p:cNvSpPr txBox="1"/>
              <p:nvPr/>
            </p:nvSpPr>
            <p:spPr bwMode="gray">
              <a:xfrm>
                <a:off x="2267745" y="2241521"/>
                <a:ext cx="10531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B189A4-53B9-8EF2-5577-1F5F8F11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7745" y="2241521"/>
                <a:ext cx="1053112" cy="215444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153655-FA79-FF83-8595-E0A011B83127}"/>
                  </a:ext>
                </a:extLst>
              </p:cNvPr>
              <p:cNvSpPr txBox="1"/>
              <p:nvPr/>
            </p:nvSpPr>
            <p:spPr bwMode="gray">
              <a:xfrm>
                <a:off x="4298892" y="2241056"/>
                <a:ext cx="106519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153655-FA79-FF83-8595-E0A011B83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98892" y="2241056"/>
                <a:ext cx="1065196" cy="215444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2DA215-3682-274A-72F4-E48D89F272DB}"/>
                  </a:ext>
                </a:extLst>
              </p:cNvPr>
              <p:cNvSpPr txBox="1"/>
              <p:nvPr/>
            </p:nvSpPr>
            <p:spPr bwMode="gray">
              <a:xfrm>
                <a:off x="3142471" y="2907898"/>
                <a:ext cx="132644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2DA215-3682-274A-72F4-E48D89F27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42471" y="2907898"/>
                <a:ext cx="1326442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F9DD7A-AF12-F69F-1373-378293FBFA5D}"/>
                  </a:ext>
                </a:extLst>
              </p:cNvPr>
              <p:cNvSpPr/>
              <p:nvPr/>
            </p:nvSpPr>
            <p:spPr bwMode="gray">
              <a:xfrm>
                <a:off x="3425662" y="1779662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F9DD7A-AF12-F69F-1373-378293FBF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5662" y="1779662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04C5C7-AABB-3545-DCA8-067419671E96}"/>
                  </a:ext>
                </a:extLst>
              </p:cNvPr>
              <p:cNvSpPr/>
              <p:nvPr/>
            </p:nvSpPr>
            <p:spPr bwMode="gray">
              <a:xfrm>
                <a:off x="4283992" y="1779662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04C5C7-AABB-3545-DCA8-067419671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92" y="1779662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9A7A2F-DF4D-A0BB-C71D-0DF8CF3FEBE8}"/>
                  </a:ext>
                </a:extLst>
              </p:cNvPr>
              <p:cNvSpPr/>
              <p:nvPr/>
            </p:nvSpPr>
            <p:spPr bwMode="gray">
              <a:xfrm>
                <a:off x="2996498" y="1779662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E9A7A2F-DF4D-A0BB-C71D-0DF8CF3FE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6498" y="1779662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BAA95D-853C-D123-3217-AD7CBC158C99}"/>
                  </a:ext>
                </a:extLst>
              </p:cNvPr>
              <p:cNvSpPr/>
              <p:nvPr/>
            </p:nvSpPr>
            <p:spPr bwMode="gray">
              <a:xfrm>
                <a:off x="3854826" y="1779662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BAA95D-853C-D123-3217-AD7CBC158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4826" y="1779662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A5006B-AFC8-7663-4D01-E2BE32A04BED}"/>
              </a:ext>
            </a:extLst>
          </p:cNvPr>
          <p:cNvCxnSpPr>
            <a:cxnSpLocks/>
            <a:stCxn id="16" idx="4"/>
            <a:endCxn id="4" idx="1"/>
          </p:cNvCxnSpPr>
          <p:nvPr/>
        </p:nvCxnSpPr>
        <p:spPr bwMode="gray">
          <a:xfrm>
            <a:off x="3122498" y="2031661"/>
            <a:ext cx="125486" cy="2249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F8C1AE-F675-84DB-2749-E183869372E4}"/>
              </a:ext>
            </a:extLst>
          </p:cNvPr>
          <p:cNvCxnSpPr>
            <a:cxnSpLocks/>
            <a:stCxn id="17" idx="4"/>
            <a:endCxn id="5" idx="1"/>
          </p:cNvCxnSpPr>
          <p:nvPr/>
        </p:nvCxnSpPr>
        <p:spPr bwMode="gray">
          <a:xfrm>
            <a:off x="3980826" y="2031661"/>
            <a:ext cx="125486" cy="2249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335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8EB15D-446C-7BF1-AE56-4FA1A6AD9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Learning</a:t>
            </a:r>
            <a:r>
              <a:rPr lang="en-US" dirty="0"/>
              <a:t>: In the ranking setting, we observe multi-team match outcomes and want to infer the skills of all single players!</a:t>
            </a:r>
            <a:endParaRPr lang="en-US" b="1" dirty="0"/>
          </a:p>
          <a:p>
            <a:r>
              <a:rPr lang="en-US" b="1" dirty="0"/>
              <a:t>Idea</a:t>
            </a:r>
            <a:r>
              <a:rPr lang="en-US" dirty="0"/>
              <a:t>: Leverage the transitivity of the real line of latent scores!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1FB35-91EE-C6E2-29D0-FA2F6256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Match Outcomes to Pairwise Rankings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7B468D-C3B6-7788-5B9C-FB07950DF935}"/>
              </a:ext>
            </a:extLst>
          </p:cNvPr>
          <p:cNvCxnSpPr>
            <a:cxnSpLocks/>
            <a:stCxn id="12" idx="4"/>
            <a:endCxn id="26" idx="7"/>
          </p:cNvCxnSpPr>
          <p:nvPr/>
        </p:nvCxnSpPr>
        <p:spPr bwMode="gray">
          <a:xfrm flipH="1">
            <a:off x="5050167" y="3019075"/>
            <a:ext cx="722742" cy="4496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107E2A-5CC9-1683-3787-C68E3D8D83AA}"/>
              </a:ext>
            </a:extLst>
          </p:cNvPr>
          <p:cNvCxnSpPr>
            <a:cxnSpLocks/>
            <a:stCxn id="19" idx="1"/>
            <a:endCxn id="14" idx="4"/>
          </p:cNvCxnSpPr>
          <p:nvPr/>
        </p:nvCxnSpPr>
        <p:spPr bwMode="gray">
          <a:xfrm flipH="1" flipV="1">
            <a:off x="2515527" y="3019075"/>
            <a:ext cx="726824" cy="4496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1A0CF5-36FD-93B3-3588-E8868656699D}"/>
              </a:ext>
            </a:extLst>
          </p:cNvPr>
          <p:cNvCxnSpPr>
            <a:cxnSpLocks/>
            <a:stCxn id="13" idx="4"/>
            <a:endCxn id="12" idx="0"/>
          </p:cNvCxnSpPr>
          <p:nvPr/>
        </p:nvCxnSpPr>
        <p:spPr bwMode="gray">
          <a:xfrm>
            <a:off x="5772909" y="2475237"/>
            <a:ext cx="0" cy="2918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894A7-1790-4CDA-3F92-C029B3C6B292}"/>
              </a:ext>
            </a:extLst>
          </p:cNvPr>
          <p:cNvCxnSpPr>
            <a:cxnSpLocks/>
            <a:stCxn id="11" idx="5"/>
            <a:endCxn id="20" idx="1"/>
          </p:cNvCxnSpPr>
          <p:nvPr/>
        </p:nvCxnSpPr>
        <p:spPr bwMode="gray">
          <a:xfrm>
            <a:off x="3418968" y="2438333"/>
            <a:ext cx="636154" cy="3656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651C16-3071-9804-A061-43C897211A2B}"/>
                  </a:ext>
                </a:extLst>
              </p:cNvPr>
              <p:cNvSpPr txBox="1"/>
              <p:nvPr/>
            </p:nvSpPr>
            <p:spPr bwMode="gray">
              <a:xfrm>
                <a:off x="2986964" y="2747896"/>
                <a:ext cx="10531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651C16-3071-9804-A061-43C897211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6964" y="2747896"/>
                <a:ext cx="1053112" cy="215444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7B2799-4149-F0E1-17C0-3DFB3B9374BD}"/>
                  </a:ext>
                </a:extLst>
              </p:cNvPr>
              <p:cNvSpPr txBox="1"/>
              <p:nvPr/>
            </p:nvSpPr>
            <p:spPr bwMode="gray">
              <a:xfrm>
                <a:off x="5831276" y="2747896"/>
                <a:ext cx="106519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7B2799-4149-F0E1-17C0-3DFB3B937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1276" y="2747896"/>
                <a:ext cx="1065196" cy="215444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A9B11-3B7C-EFA5-2A97-92E236C5CF47}"/>
                  </a:ext>
                </a:extLst>
              </p:cNvPr>
              <p:cNvSpPr txBox="1"/>
              <p:nvPr/>
            </p:nvSpPr>
            <p:spPr bwMode="gray">
              <a:xfrm>
                <a:off x="2913152" y="3736839"/>
                <a:ext cx="811766" cy="231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A9B11-3B7C-EFA5-2A97-92E236C5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3152" y="3736839"/>
                <a:ext cx="811766" cy="231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A3BA00-9B94-F465-AB50-40D913217FCA}"/>
                  </a:ext>
                </a:extLst>
              </p:cNvPr>
              <p:cNvSpPr/>
              <p:nvPr/>
            </p:nvSpPr>
            <p:spPr bwMode="gray">
              <a:xfrm>
                <a:off x="3203873" y="222323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A3BA00-9B94-F465-AB50-40D913217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73" y="2223238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039662-FB26-9BE5-0600-B7F053C812D2}"/>
                  </a:ext>
                </a:extLst>
              </p:cNvPr>
              <p:cNvSpPr/>
              <p:nvPr/>
            </p:nvSpPr>
            <p:spPr bwMode="gray">
              <a:xfrm>
                <a:off x="5646909" y="27670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9039662-FB26-9BE5-0600-B7F053C81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6909" y="2767076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5CE96B7-AE4E-E9CD-2BB3-F6C69157BEFC}"/>
                  </a:ext>
                </a:extLst>
              </p:cNvPr>
              <p:cNvSpPr/>
              <p:nvPr/>
            </p:nvSpPr>
            <p:spPr bwMode="gray">
              <a:xfrm>
                <a:off x="5646909" y="222323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5CE96B7-AE4E-E9CD-2BB3-F6C69157B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6909" y="2223238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4929CE-2F8E-60A8-64F8-9C52ED03C1B1}"/>
                  </a:ext>
                </a:extLst>
              </p:cNvPr>
              <p:cNvSpPr/>
              <p:nvPr/>
            </p:nvSpPr>
            <p:spPr bwMode="gray">
              <a:xfrm>
                <a:off x="2389527" y="27670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4929CE-2F8E-60A8-64F8-9C52ED03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9527" y="2767076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0C415F4-723F-F1E0-AD0A-E042F29C4F37}"/>
                  </a:ext>
                </a:extLst>
              </p:cNvPr>
              <p:cNvSpPr/>
              <p:nvPr/>
            </p:nvSpPr>
            <p:spPr bwMode="gray">
              <a:xfrm>
                <a:off x="2389527" y="222323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0C415F4-723F-F1E0-AD0A-E042F29C4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9527" y="2223238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EB84C6E-5679-6E97-AE44-0CE77FF0A9D3}"/>
                  </a:ext>
                </a:extLst>
              </p:cNvPr>
              <p:cNvSpPr/>
              <p:nvPr/>
            </p:nvSpPr>
            <p:spPr bwMode="gray">
              <a:xfrm>
                <a:off x="4832563" y="222323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EB84C6E-5679-6E97-AE44-0CE77FF0A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2563" y="2223238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9CD47C-61BF-3AAB-AB97-A57AED7F7506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 bwMode="gray">
          <a:xfrm>
            <a:off x="2515527" y="2475237"/>
            <a:ext cx="0" cy="2918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88CDE5-369A-C3AD-4D5A-BBA3621A1572}"/>
              </a:ext>
            </a:extLst>
          </p:cNvPr>
          <p:cNvCxnSpPr>
            <a:cxnSpLocks/>
            <a:stCxn id="16" idx="3"/>
            <a:endCxn id="20" idx="7"/>
          </p:cNvCxnSpPr>
          <p:nvPr/>
        </p:nvCxnSpPr>
        <p:spPr bwMode="gray">
          <a:xfrm flipH="1">
            <a:off x="4233313" y="2438333"/>
            <a:ext cx="636154" cy="3656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B75EFEA-FDF1-2E76-559E-0E8901C40633}"/>
                  </a:ext>
                </a:extLst>
              </p:cNvPr>
              <p:cNvSpPr/>
              <p:nvPr/>
            </p:nvSpPr>
            <p:spPr bwMode="gray">
              <a:xfrm>
                <a:off x="3205447" y="3431794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B75EFEA-FDF1-2E76-559E-0E8901C40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5447" y="3431794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 l="-1428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5CC2CA-2F88-EB5D-53AC-E596BC7D0B12}"/>
                  </a:ext>
                </a:extLst>
              </p:cNvPr>
              <p:cNvSpPr/>
              <p:nvPr/>
            </p:nvSpPr>
            <p:spPr bwMode="gray">
              <a:xfrm>
                <a:off x="4018218" y="27670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35CC2CA-2F88-EB5D-53AC-E596BC7D0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8218" y="2767076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47613A-DEDC-60D1-69EE-801816F45B50}"/>
              </a:ext>
            </a:extLst>
          </p:cNvPr>
          <p:cNvCxnSpPr>
            <a:cxnSpLocks/>
            <a:stCxn id="19" idx="7"/>
            <a:endCxn id="20" idx="3"/>
          </p:cNvCxnSpPr>
          <p:nvPr/>
        </p:nvCxnSpPr>
        <p:spPr bwMode="gray">
          <a:xfrm flipV="1">
            <a:off x="3420542" y="2982171"/>
            <a:ext cx="634580" cy="4865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F5A583-633C-4433-A2B6-9F700EAFA3F2}"/>
                  </a:ext>
                </a:extLst>
              </p:cNvPr>
              <p:cNvSpPr txBox="1"/>
              <p:nvPr/>
            </p:nvSpPr>
            <p:spPr bwMode="gray">
              <a:xfrm>
                <a:off x="1683182" y="2747896"/>
                <a:ext cx="69136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F5A583-633C-4433-A2B6-9F700EAFA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83182" y="2747896"/>
                <a:ext cx="691368" cy="215444"/>
              </a:xfrm>
              <a:prstGeom prst="rect">
                <a:avLst/>
              </a:prstGeom>
              <a:blipFill>
                <a:blip r:embed="rId1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BA98800-1089-456A-211F-1EE1A7DAD51D}"/>
              </a:ext>
            </a:extLst>
          </p:cNvPr>
          <p:cNvSpPr/>
          <p:nvPr/>
        </p:nvSpPr>
        <p:spPr bwMode="gray">
          <a:xfrm>
            <a:off x="3034087" y="3723878"/>
            <a:ext cx="2225329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4E4485-E17C-6C86-B36E-99B16D1D7E35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832563" y="4001040"/>
            <a:ext cx="574513" cy="5368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8E4C7F-1F24-B673-7753-B2B0B14369AD}"/>
                  </a:ext>
                </a:extLst>
              </p:cNvPr>
              <p:cNvSpPr txBox="1"/>
              <p:nvPr/>
            </p:nvSpPr>
            <p:spPr bwMode="gray">
              <a:xfrm>
                <a:off x="5259416" y="4435764"/>
                <a:ext cx="213690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By transitivity, this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8E4C7F-1F24-B673-7753-B2B0B143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59416" y="4435764"/>
                <a:ext cx="2136906" cy="4227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1278687-6952-D658-03A1-99C8658E878E}"/>
                  </a:ext>
                </a:extLst>
              </p:cNvPr>
              <p:cNvSpPr/>
              <p:nvPr/>
            </p:nvSpPr>
            <p:spPr bwMode="gray">
              <a:xfrm>
                <a:off x="4835072" y="3431794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1278687-6952-D658-03A1-99C8658E8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5072" y="3431794"/>
                <a:ext cx="251999" cy="251999"/>
              </a:xfrm>
              <a:prstGeom prst="ellipse">
                <a:avLst/>
              </a:prstGeom>
              <a:blipFill>
                <a:blip r:embed="rId15"/>
                <a:stretch>
                  <a:fillRect l="-1428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83C5CE-BDDD-91EF-284D-C7220C07FC72}"/>
              </a:ext>
            </a:extLst>
          </p:cNvPr>
          <p:cNvCxnSpPr>
            <a:cxnSpLocks/>
            <a:stCxn id="26" idx="1"/>
            <a:endCxn id="20" idx="5"/>
          </p:cNvCxnSpPr>
          <p:nvPr/>
        </p:nvCxnSpPr>
        <p:spPr bwMode="gray">
          <a:xfrm flipH="1" flipV="1">
            <a:off x="4233313" y="2982171"/>
            <a:ext cx="638663" cy="4865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7C7642-D9F1-061F-3D73-84913FC16F47}"/>
                  </a:ext>
                </a:extLst>
              </p:cNvPr>
              <p:cNvSpPr txBox="1"/>
              <p:nvPr/>
            </p:nvSpPr>
            <p:spPr bwMode="gray">
              <a:xfrm>
                <a:off x="4572000" y="3736839"/>
                <a:ext cx="811766" cy="231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7C7642-D9F1-061F-3D73-84913FC16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36839"/>
                <a:ext cx="811766" cy="2312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3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2" grpId="0"/>
      <p:bldP spid="23" grpId="0" animBg="1"/>
      <p:bldP spid="25" grpId="0"/>
      <p:bldP spid="26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Probabilistic Machine Learning</a:t>
            </a:r>
          </a:p>
          <a:p>
            <a:pPr marL="342900" indent="-342900"/>
            <a:r>
              <a:rPr lang="en-US" altLang="en-DE" dirty="0"/>
              <a:t>The </a:t>
            </a:r>
            <a:r>
              <a:rPr lang="en-GB" dirty="0"/>
              <a:t>Sum-Product Algorithm</a:t>
            </a:r>
          </a:p>
          <a:p>
            <a:pPr marL="342900" indent="-342900"/>
            <a:r>
              <a:rPr lang="en-GB" dirty="0"/>
              <a:t>Ranking Problems</a:t>
            </a:r>
          </a:p>
          <a:p>
            <a:pPr marL="342900" indent="-342900"/>
            <a:r>
              <a:rPr lang="en-GB" altLang="en-DE" b="1" dirty="0"/>
              <a:t>TrueSkill</a:t>
            </a:r>
            <a:endParaRPr lang="en-US" altLang="en-DE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5101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A8BB6-E8B2-0C10-FBFB-339C347A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TrueSkill Factor Graphs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E011CB-7EE5-C8C8-0BCF-D48BD6C2D078}"/>
              </a:ext>
            </a:extLst>
          </p:cNvPr>
          <p:cNvCxnSpPr>
            <a:cxnSpLocks/>
            <a:stCxn id="32" idx="4"/>
            <a:endCxn id="43" idx="7"/>
          </p:cNvCxnSpPr>
          <p:nvPr/>
        </p:nvCxnSpPr>
        <p:spPr bwMode="gray">
          <a:xfrm flipH="1">
            <a:off x="2388615" y="2503491"/>
            <a:ext cx="454199" cy="4496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340957-A0A7-DB25-5CEE-98649C7562E0}"/>
              </a:ext>
            </a:extLst>
          </p:cNvPr>
          <p:cNvCxnSpPr>
            <a:cxnSpLocks/>
            <a:stCxn id="39" idx="1"/>
            <a:endCxn id="34" idx="4"/>
          </p:cNvCxnSpPr>
          <p:nvPr/>
        </p:nvCxnSpPr>
        <p:spPr bwMode="gray">
          <a:xfrm flipH="1" flipV="1">
            <a:off x="665552" y="2503491"/>
            <a:ext cx="455773" cy="4496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5D138B-B56F-C870-D8DF-0BB285282920}"/>
              </a:ext>
            </a:extLst>
          </p:cNvPr>
          <p:cNvCxnSpPr>
            <a:cxnSpLocks/>
            <a:stCxn id="33" idx="4"/>
            <a:endCxn id="32" idx="0"/>
          </p:cNvCxnSpPr>
          <p:nvPr/>
        </p:nvCxnSpPr>
        <p:spPr bwMode="gray">
          <a:xfrm>
            <a:off x="2842814" y="1959653"/>
            <a:ext cx="0" cy="2918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D7231-F493-A529-0867-53225CC5BE25}"/>
              </a:ext>
            </a:extLst>
          </p:cNvPr>
          <p:cNvCxnSpPr>
            <a:cxnSpLocks/>
            <a:stCxn id="31" idx="5"/>
            <a:endCxn id="40" idx="1"/>
          </p:cNvCxnSpPr>
          <p:nvPr/>
        </p:nvCxnSpPr>
        <p:spPr bwMode="gray">
          <a:xfrm>
            <a:off x="1297942" y="1922749"/>
            <a:ext cx="366678" cy="3656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6642B3-6E9E-C166-9920-205CE532C3E4}"/>
                  </a:ext>
                </a:extLst>
              </p:cNvPr>
              <p:cNvSpPr/>
              <p:nvPr/>
            </p:nvSpPr>
            <p:spPr bwMode="gray">
              <a:xfrm>
                <a:off x="2716814" y="225149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6642B3-6E9E-C166-9920-205CE532C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6814" y="2251492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B18FD78-FF80-5296-B6A0-B885EA5B4A03}"/>
                  </a:ext>
                </a:extLst>
              </p:cNvPr>
              <p:cNvSpPr/>
              <p:nvPr/>
            </p:nvSpPr>
            <p:spPr bwMode="gray">
              <a:xfrm>
                <a:off x="2716814" y="170765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B18FD78-FF80-5296-B6A0-B885EA5B4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6814" y="1707654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348077E-4910-7E1F-612A-E4A5CAC52BE7}"/>
                  </a:ext>
                </a:extLst>
              </p:cNvPr>
              <p:cNvSpPr/>
              <p:nvPr/>
            </p:nvSpPr>
            <p:spPr bwMode="gray">
              <a:xfrm>
                <a:off x="539552" y="225149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348077E-4910-7E1F-612A-E4A5CAC52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552" y="2251492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EB41989-3840-EB23-456C-BAA3F4F74EE5}"/>
                  </a:ext>
                </a:extLst>
              </p:cNvPr>
              <p:cNvSpPr/>
              <p:nvPr/>
            </p:nvSpPr>
            <p:spPr bwMode="gray">
              <a:xfrm>
                <a:off x="539552" y="170765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EB41989-3840-EB23-456C-BAA3F4F74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552" y="1707654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BF9343-187C-B163-4A97-70EEB1F0A5E0}"/>
              </a:ext>
            </a:extLst>
          </p:cNvPr>
          <p:cNvCxnSpPr>
            <a:cxnSpLocks/>
            <a:stCxn id="35" idx="4"/>
            <a:endCxn id="34" idx="0"/>
          </p:cNvCxnSpPr>
          <p:nvPr/>
        </p:nvCxnSpPr>
        <p:spPr bwMode="gray">
          <a:xfrm>
            <a:off x="665552" y="1959653"/>
            <a:ext cx="0" cy="2918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3DBE29-41A8-E023-8E03-A6DA9E8AAB0E}"/>
              </a:ext>
            </a:extLst>
          </p:cNvPr>
          <p:cNvCxnSpPr>
            <a:cxnSpLocks/>
            <a:stCxn id="36" idx="3"/>
            <a:endCxn id="40" idx="7"/>
          </p:cNvCxnSpPr>
          <p:nvPr/>
        </p:nvCxnSpPr>
        <p:spPr bwMode="gray">
          <a:xfrm flipH="1">
            <a:off x="1842811" y="1922749"/>
            <a:ext cx="365104" cy="36564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F1CEEC-7CF5-3C37-E7A3-A2314D3B42A7}"/>
                  </a:ext>
                </a:extLst>
              </p:cNvPr>
              <p:cNvSpPr/>
              <p:nvPr/>
            </p:nvSpPr>
            <p:spPr bwMode="gray">
              <a:xfrm>
                <a:off x="1082847" y="170765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F1CEEC-7CF5-3C37-E7A3-A2314D3B4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82847" y="1707654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33E30B-306C-3993-F9B1-F15C5863FA08}"/>
                  </a:ext>
                </a:extLst>
              </p:cNvPr>
              <p:cNvSpPr/>
              <p:nvPr/>
            </p:nvSpPr>
            <p:spPr bwMode="gray">
              <a:xfrm>
                <a:off x="1084421" y="2916210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D33E30B-306C-3993-F9B1-F15C5863F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84421" y="2916210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 l="-909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0BCE8C-3FAA-4CE3-9AB5-5B0FEF065675}"/>
                  </a:ext>
                </a:extLst>
              </p:cNvPr>
              <p:cNvSpPr/>
              <p:nvPr/>
            </p:nvSpPr>
            <p:spPr bwMode="gray">
              <a:xfrm>
                <a:off x="1627716" y="225149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0BCE8C-3FAA-4CE3-9AB5-5B0FEF0656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7716" y="2251492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C8691-93D1-63C7-2A7D-0591BC501990}"/>
              </a:ext>
            </a:extLst>
          </p:cNvPr>
          <p:cNvCxnSpPr>
            <a:cxnSpLocks/>
            <a:stCxn id="39" idx="7"/>
            <a:endCxn id="40" idx="3"/>
          </p:cNvCxnSpPr>
          <p:nvPr/>
        </p:nvCxnSpPr>
        <p:spPr bwMode="gray">
          <a:xfrm flipV="1">
            <a:off x="1299516" y="2466587"/>
            <a:ext cx="365104" cy="4865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E3BB049-8170-BDD6-BCB3-C58578778434}"/>
                  </a:ext>
                </a:extLst>
              </p:cNvPr>
              <p:cNvSpPr/>
              <p:nvPr/>
            </p:nvSpPr>
            <p:spPr bwMode="gray">
              <a:xfrm>
                <a:off x="2171011" y="170765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E3BB049-8170-BDD6-BCB3-C5857877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1011" y="1707654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6A0B087-B099-18BE-3B64-32A5F15F30F0}"/>
                  </a:ext>
                </a:extLst>
              </p:cNvPr>
              <p:cNvSpPr/>
              <p:nvPr/>
            </p:nvSpPr>
            <p:spPr bwMode="gray">
              <a:xfrm>
                <a:off x="2173520" y="2916210"/>
                <a:ext cx="251999" cy="251999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6A0B087-B099-18BE-3B64-32A5F15F3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3520" y="2916210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 l="-909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534A6D-A6E5-BDDE-DBB7-CB22C421C36B}"/>
              </a:ext>
            </a:extLst>
          </p:cNvPr>
          <p:cNvCxnSpPr>
            <a:cxnSpLocks/>
            <a:stCxn id="43" idx="1"/>
            <a:endCxn id="40" idx="5"/>
          </p:cNvCxnSpPr>
          <p:nvPr/>
        </p:nvCxnSpPr>
        <p:spPr bwMode="gray">
          <a:xfrm flipH="1" flipV="1">
            <a:off x="1842811" y="2466587"/>
            <a:ext cx="367613" cy="4865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DB81FE-EA39-9FC7-AB8E-F4435A57760E}"/>
              </a:ext>
            </a:extLst>
          </p:cNvPr>
          <p:cNvCxnSpPr>
            <a:cxnSpLocks/>
            <a:stCxn id="61" idx="4"/>
            <a:endCxn id="108" idx="3"/>
          </p:cNvCxnSpPr>
          <p:nvPr/>
        </p:nvCxnSpPr>
        <p:spPr bwMode="gray">
          <a:xfrm flipH="1">
            <a:off x="5470312" y="3934003"/>
            <a:ext cx="481549" cy="144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F383DF-D75F-5F67-1626-112DB52D87DA}"/>
              </a:ext>
            </a:extLst>
          </p:cNvPr>
          <p:cNvCxnSpPr>
            <a:cxnSpLocks/>
            <a:stCxn id="107" idx="1"/>
            <a:endCxn id="63" idx="4"/>
          </p:cNvCxnSpPr>
          <p:nvPr/>
        </p:nvCxnSpPr>
        <p:spPr bwMode="gray">
          <a:xfrm flipH="1" flipV="1">
            <a:off x="3774599" y="3934003"/>
            <a:ext cx="481082" cy="144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044E40-10AE-9E2B-57DB-7D956E807E5F}"/>
              </a:ext>
            </a:extLst>
          </p:cNvPr>
          <p:cNvCxnSpPr>
            <a:cxnSpLocks/>
            <a:stCxn id="62" idx="4"/>
            <a:endCxn id="97" idx="0"/>
          </p:cNvCxnSpPr>
          <p:nvPr/>
        </p:nvCxnSpPr>
        <p:spPr bwMode="gray">
          <a:xfrm>
            <a:off x="5951861" y="2402448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D0A19FC-D52E-D1DA-74C7-942C3DC4FCDF}"/>
              </a:ext>
            </a:extLst>
          </p:cNvPr>
          <p:cNvCxnSpPr>
            <a:cxnSpLocks/>
            <a:stCxn id="92" idx="5"/>
            <a:endCxn id="99" idx="1"/>
          </p:cNvCxnSpPr>
          <p:nvPr/>
        </p:nvCxnSpPr>
        <p:spPr bwMode="gray">
          <a:xfrm>
            <a:off x="4524654" y="3121657"/>
            <a:ext cx="275109" cy="2593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D947863-FE97-C8CC-48A0-685CBD17DE70}"/>
                  </a:ext>
                </a:extLst>
              </p:cNvPr>
              <p:cNvSpPr/>
              <p:nvPr/>
            </p:nvSpPr>
            <p:spPr bwMode="gray">
              <a:xfrm>
                <a:off x="5825861" y="3682004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D947863-FE97-C8CC-48A0-685CBD17DE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5861" y="3682004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927C954-B7D7-E149-C19C-86ED1623174A}"/>
                  </a:ext>
                </a:extLst>
              </p:cNvPr>
              <p:cNvSpPr/>
              <p:nvPr/>
            </p:nvSpPr>
            <p:spPr bwMode="gray">
              <a:xfrm>
                <a:off x="5825861" y="215044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927C954-B7D7-E149-C19C-86ED16231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5861" y="2150449"/>
                <a:ext cx="251999" cy="25199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1F900B-84AF-B1CF-174C-CC12B7A5520F}"/>
                  </a:ext>
                </a:extLst>
              </p:cNvPr>
              <p:cNvSpPr/>
              <p:nvPr/>
            </p:nvSpPr>
            <p:spPr bwMode="gray">
              <a:xfrm>
                <a:off x="3648599" y="3682004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1F900B-84AF-B1CF-174C-CC12B7A55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48599" y="3682004"/>
                <a:ext cx="251999" cy="25199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9B51183-5623-8AE7-00D6-052A077DCEC5}"/>
                  </a:ext>
                </a:extLst>
              </p:cNvPr>
              <p:cNvSpPr/>
              <p:nvPr/>
            </p:nvSpPr>
            <p:spPr bwMode="gray">
              <a:xfrm>
                <a:off x="3648599" y="215044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9B51183-5623-8AE7-00D6-052A077DC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48599" y="2150449"/>
                <a:ext cx="251999" cy="25199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26E2DA0-FF8B-5FEE-9917-5FE03F62DC53}"/>
              </a:ext>
            </a:extLst>
          </p:cNvPr>
          <p:cNvCxnSpPr>
            <a:cxnSpLocks/>
            <a:stCxn id="64" idx="4"/>
            <a:endCxn id="94" idx="0"/>
          </p:cNvCxnSpPr>
          <p:nvPr/>
        </p:nvCxnSpPr>
        <p:spPr bwMode="gray">
          <a:xfrm>
            <a:off x="3774599" y="2402448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FD8891-9EF3-6C7B-625F-6CBFA87022ED}"/>
              </a:ext>
            </a:extLst>
          </p:cNvPr>
          <p:cNvCxnSpPr>
            <a:cxnSpLocks/>
            <a:stCxn id="93" idx="3"/>
            <a:endCxn id="99" idx="3"/>
          </p:cNvCxnSpPr>
          <p:nvPr/>
        </p:nvCxnSpPr>
        <p:spPr bwMode="gray">
          <a:xfrm flipH="1">
            <a:off x="4925762" y="3121657"/>
            <a:ext cx="248764" cy="2593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60FBB7-43D9-D32E-26D0-A861DD5D3AC7}"/>
                  </a:ext>
                </a:extLst>
              </p:cNvPr>
              <p:cNvSpPr/>
              <p:nvPr/>
            </p:nvSpPr>
            <p:spPr bwMode="gray">
              <a:xfrm>
                <a:off x="4309559" y="215044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60FBB7-43D9-D32E-26D0-A861DD5D3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09559" y="2150449"/>
                <a:ext cx="251999" cy="25199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C998C10-8286-4F36-0597-E8ABACCC7150}"/>
                  </a:ext>
                </a:extLst>
              </p:cNvPr>
              <p:cNvSpPr/>
              <p:nvPr/>
            </p:nvSpPr>
            <p:spPr bwMode="gray">
              <a:xfrm>
                <a:off x="4192681" y="434672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C998C10-8286-4F36-0597-E8ABACCC7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92681" y="4346722"/>
                <a:ext cx="251999" cy="251999"/>
              </a:xfrm>
              <a:prstGeom prst="ellipse">
                <a:avLst/>
              </a:prstGeom>
              <a:blipFill>
                <a:blip r:embed="rId17"/>
                <a:stretch>
                  <a:fillRect l="-1363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2F7FF4-B979-91E5-833E-611E2FC3DC13}"/>
                  </a:ext>
                </a:extLst>
              </p:cNvPr>
              <p:cNvSpPr/>
              <p:nvPr/>
            </p:nvSpPr>
            <p:spPr bwMode="gray">
              <a:xfrm>
                <a:off x="4736763" y="3682004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32F7FF4-B979-91E5-833E-611E2FC3D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36763" y="3682004"/>
                <a:ext cx="251999" cy="251999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3482AC-35A4-D1BD-17CD-92829C078787}"/>
              </a:ext>
            </a:extLst>
          </p:cNvPr>
          <p:cNvCxnSpPr>
            <a:cxnSpLocks/>
            <a:stCxn id="107" idx="3"/>
            <a:endCxn id="69" idx="3"/>
          </p:cNvCxnSpPr>
          <p:nvPr/>
        </p:nvCxnSpPr>
        <p:spPr bwMode="gray">
          <a:xfrm flipV="1">
            <a:off x="4381680" y="3897099"/>
            <a:ext cx="391987" cy="1814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08F5D55-6CE6-091B-49A8-138875146A64}"/>
                  </a:ext>
                </a:extLst>
              </p:cNvPr>
              <p:cNvSpPr/>
              <p:nvPr/>
            </p:nvSpPr>
            <p:spPr bwMode="gray">
              <a:xfrm>
                <a:off x="5137622" y="215044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08F5D55-6CE6-091B-49A8-138875146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7622" y="2150449"/>
                <a:ext cx="251999" cy="251999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3807BA3-B15B-BF58-61E8-457ED413C1BB}"/>
                  </a:ext>
                </a:extLst>
              </p:cNvPr>
              <p:cNvSpPr/>
              <p:nvPr/>
            </p:nvSpPr>
            <p:spPr bwMode="gray">
              <a:xfrm>
                <a:off x="5281313" y="434672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3807BA3-B15B-BF58-61E8-457ED413C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81313" y="4346722"/>
                <a:ext cx="251999" cy="251999"/>
              </a:xfrm>
              <a:prstGeom prst="ellipse">
                <a:avLst/>
              </a:prstGeom>
              <a:blipFill>
                <a:blip r:embed="rId20"/>
                <a:stretch>
                  <a:fillRect l="-1363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BA66D54-CBC3-06B6-9465-73BBFF8EA74C}"/>
              </a:ext>
            </a:extLst>
          </p:cNvPr>
          <p:cNvCxnSpPr>
            <a:cxnSpLocks/>
            <a:stCxn id="108" idx="1"/>
            <a:endCxn id="69" idx="5"/>
          </p:cNvCxnSpPr>
          <p:nvPr/>
        </p:nvCxnSpPr>
        <p:spPr bwMode="gray">
          <a:xfrm flipH="1" flipV="1">
            <a:off x="4951858" y="3897099"/>
            <a:ext cx="392455" cy="1814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018F8D1-6772-4B19-51AB-C7C7748C71DF}"/>
              </a:ext>
            </a:extLst>
          </p:cNvPr>
          <p:cNvSpPr/>
          <p:nvPr/>
        </p:nvSpPr>
        <p:spPr bwMode="gray">
          <a:xfrm>
            <a:off x="5888861" y="181495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60D76-838A-0F12-6A97-646ABCAFE795}"/>
              </a:ext>
            </a:extLst>
          </p:cNvPr>
          <p:cNvSpPr/>
          <p:nvPr/>
        </p:nvSpPr>
        <p:spPr bwMode="gray">
          <a:xfrm>
            <a:off x="5200622" y="181495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BCC220-FC4B-FDFA-B30A-1D418F56E033}"/>
              </a:ext>
            </a:extLst>
          </p:cNvPr>
          <p:cNvSpPr/>
          <p:nvPr/>
        </p:nvSpPr>
        <p:spPr bwMode="gray">
          <a:xfrm>
            <a:off x="4372559" y="181495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DA83EF-4C5A-CF39-531C-152F691EF4D7}"/>
              </a:ext>
            </a:extLst>
          </p:cNvPr>
          <p:cNvSpPr/>
          <p:nvPr/>
        </p:nvSpPr>
        <p:spPr bwMode="gray">
          <a:xfrm>
            <a:off x="3711599" y="181495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B4D14E2-A800-2C5F-AEFF-CFBB71C63DA7}"/>
              </a:ext>
            </a:extLst>
          </p:cNvPr>
          <p:cNvCxnSpPr>
            <a:cxnSpLocks/>
            <a:stCxn id="77" idx="2"/>
            <a:endCxn id="64" idx="0"/>
          </p:cNvCxnSpPr>
          <p:nvPr/>
        </p:nvCxnSpPr>
        <p:spPr bwMode="gray">
          <a:xfrm>
            <a:off x="3774599" y="1940950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1ACC3B7-E42B-D664-00A3-B1B925ABDBB7}"/>
              </a:ext>
            </a:extLst>
          </p:cNvPr>
          <p:cNvCxnSpPr>
            <a:cxnSpLocks/>
            <a:stCxn id="76" idx="2"/>
            <a:endCxn id="67" idx="0"/>
          </p:cNvCxnSpPr>
          <p:nvPr/>
        </p:nvCxnSpPr>
        <p:spPr bwMode="gray">
          <a:xfrm>
            <a:off x="4435559" y="1940950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E4E9554-622B-ED0D-DC33-D677D82AC50D}"/>
              </a:ext>
            </a:extLst>
          </p:cNvPr>
          <p:cNvCxnSpPr>
            <a:cxnSpLocks/>
            <a:stCxn id="75" idx="2"/>
            <a:endCxn id="71" idx="0"/>
          </p:cNvCxnSpPr>
          <p:nvPr/>
        </p:nvCxnSpPr>
        <p:spPr bwMode="gray">
          <a:xfrm>
            <a:off x="5263622" y="1940950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9DF60DD-933E-2E32-9D63-AE1D9875C7EA}"/>
              </a:ext>
            </a:extLst>
          </p:cNvPr>
          <p:cNvCxnSpPr>
            <a:cxnSpLocks/>
            <a:stCxn id="74" idx="2"/>
            <a:endCxn id="62" idx="0"/>
          </p:cNvCxnSpPr>
          <p:nvPr/>
        </p:nvCxnSpPr>
        <p:spPr bwMode="gray">
          <a:xfrm>
            <a:off x="5951861" y="1940950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A585AC4-23EE-877F-6D7B-17B6A9FF3F57}"/>
                  </a:ext>
                </a:extLst>
              </p:cNvPr>
              <p:cNvSpPr/>
              <p:nvPr/>
            </p:nvSpPr>
            <p:spPr bwMode="gray">
              <a:xfrm>
                <a:off x="5825861" y="290656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A585AC4-23EE-877F-6D7B-17B6A9FF3F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25861" y="2906562"/>
                <a:ext cx="251999" cy="251999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FDBD0A1-8B59-4100-5263-9A10D588035E}"/>
                  </a:ext>
                </a:extLst>
              </p:cNvPr>
              <p:cNvSpPr/>
              <p:nvPr/>
            </p:nvSpPr>
            <p:spPr bwMode="gray">
              <a:xfrm>
                <a:off x="3648599" y="290656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FDBD0A1-8B59-4100-5263-9A10D5880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48599" y="2906562"/>
                <a:ext cx="251999" cy="251999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6E82159-306B-B51B-8490-6BA007D4DDAB}"/>
                  </a:ext>
                </a:extLst>
              </p:cNvPr>
              <p:cNvSpPr/>
              <p:nvPr/>
            </p:nvSpPr>
            <p:spPr bwMode="gray">
              <a:xfrm>
                <a:off x="4309559" y="290656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6E82159-306B-B51B-8490-6BA007D4D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09559" y="2906562"/>
                <a:ext cx="251999" cy="251999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36A3959-CC0B-0DA6-D29C-BF6B77544E55}"/>
                  </a:ext>
                </a:extLst>
              </p:cNvPr>
              <p:cNvSpPr/>
              <p:nvPr/>
            </p:nvSpPr>
            <p:spPr bwMode="gray">
              <a:xfrm>
                <a:off x="5137622" y="290656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36A3959-CC0B-0DA6-D29C-BF6B77544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7622" y="2906562"/>
                <a:ext cx="251999" cy="251999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6D26CA18-CA70-6B22-50E6-5C1B48965D8A}"/>
              </a:ext>
            </a:extLst>
          </p:cNvPr>
          <p:cNvSpPr/>
          <p:nvPr/>
        </p:nvSpPr>
        <p:spPr bwMode="gray">
          <a:xfrm>
            <a:off x="3711599" y="258360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5E20D0C-BCB5-C3E3-26AD-A5EDA053EFEB}"/>
              </a:ext>
            </a:extLst>
          </p:cNvPr>
          <p:cNvSpPr/>
          <p:nvPr/>
        </p:nvSpPr>
        <p:spPr bwMode="gray">
          <a:xfrm>
            <a:off x="4372559" y="258360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64245A1-ABCA-8C59-8433-01565BDC9325}"/>
              </a:ext>
            </a:extLst>
          </p:cNvPr>
          <p:cNvSpPr/>
          <p:nvPr/>
        </p:nvSpPr>
        <p:spPr bwMode="gray">
          <a:xfrm>
            <a:off x="5200622" y="258360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023BBA9-C145-6B62-2D9E-AB073C425B0D}"/>
              </a:ext>
            </a:extLst>
          </p:cNvPr>
          <p:cNvSpPr/>
          <p:nvPr/>
        </p:nvSpPr>
        <p:spPr bwMode="gray">
          <a:xfrm>
            <a:off x="5888861" y="258360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576B1CA-B1FF-02ED-B442-A768486BD631}"/>
              </a:ext>
            </a:extLst>
          </p:cNvPr>
          <p:cNvSpPr/>
          <p:nvPr/>
        </p:nvSpPr>
        <p:spPr bwMode="gray">
          <a:xfrm>
            <a:off x="3711599" y="33180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6624346-7108-11F6-BA4E-75A923B47573}"/>
              </a:ext>
            </a:extLst>
          </p:cNvPr>
          <p:cNvSpPr/>
          <p:nvPr/>
        </p:nvSpPr>
        <p:spPr bwMode="gray">
          <a:xfrm>
            <a:off x="4799763" y="33180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B6E40ED-E04B-BD61-D873-35A1FA52B297}"/>
              </a:ext>
            </a:extLst>
          </p:cNvPr>
          <p:cNvSpPr/>
          <p:nvPr/>
        </p:nvSpPr>
        <p:spPr bwMode="gray">
          <a:xfrm>
            <a:off x="5888861" y="33180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6E11F3C-931D-13B8-A110-B7FA9D02936D}"/>
              </a:ext>
            </a:extLst>
          </p:cNvPr>
          <p:cNvSpPr/>
          <p:nvPr/>
        </p:nvSpPr>
        <p:spPr bwMode="gray">
          <a:xfrm>
            <a:off x="4255681" y="4822015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020FC30-BFBF-EA07-686E-6250FDA1EAC3}"/>
              </a:ext>
            </a:extLst>
          </p:cNvPr>
          <p:cNvSpPr/>
          <p:nvPr/>
        </p:nvSpPr>
        <p:spPr bwMode="gray">
          <a:xfrm>
            <a:off x="5344313" y="4822015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6D565AE-53AD-20A1-EA9C-39025F4A254B}"/>
              </a:ext>
            </a:extLst>
          </p:cNvPr>
          <p:cNvSpPr/>
          <p:nvPr/>
        </p:nvSpPr>
        <p:spPr bwMode="gray">
          <a:xfrm>
            <a:off x="4255681" y="401559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A47BFD-8383-A6D4-05D7-6F6FFDACDD15}"/>
              </a:ext>
            </a:extLst>
          </p:cNvPr>
          <p:cNvSpPr/>
          <p:nvPr/>
        </p:nvSpPr>
        <p:spPr bwMode="gray">
          <a:xfrm>
            <a:off x="5344313" y="401559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D7FC6-3EB7-8611-CA76-77E912D563EE}"/>
              </a:ext>
            </a:extLst>
          </p:cNvPr>
          <p:cNvCxnSpPr>
            <a:cxnSpLocks/>
            <a:stCxn id="68" idx="0"/>
            <a:endCxn id="107" idx="2"/>
          </p:cNvCxnSpPr>
          <p:nvPr/>
        </p:nvCxnSpPr>
        <p:spPr bwMode="gray">
          <a:xfrm flipV="1">
            <a:off x="4318681" y="4141591"/>
            <a:ext cx="0" cy="2051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9C4D9A3-7DCA-FC49-3432-C3C8DFCB795E}"/>
              </a:ext>
            </a:extLst>
          </p:cNvPr>
          <p:cNvCxnSpPr>
            <a:cxnSpLocks/>
            <a:stCxn id="105" idx="0"/>
            <a:endCxn id="68" idx="4"/>
          </p:cNvCxnSpPr>
          <p:nvPr/>
        </p:nvCxnSpPr>
        <p:spPr bwMode="gray">
          <a:xfrm flipV="1">
            <a:off x="4318681" y="4598721"/>
            <a:ext cx="0" cy="2232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63131E6-48D9-6362-6D42-75768DBCCCBA}"/>
              </a:ext>
            </a:extLst>
          </p:cNvPr>
          <p:cNvCxnSpPr>
            <a:cxnSpLocks/>
            <a:stCxn id="72" idx="0"/>
            <a:endCxn id="108" idx="2"/>
          </p:cNvCxnSpPr>
          <p:nvPr/>
        </p:nvCxnSpPr>
        <p:spPr bwMode="gray">
          <a:xfrm flipV="1">
            <a:off x="5407313" y="4141591"/>
            <a:ext cx="0" cy="2051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025637F-3445-1E6F-33C8-B8B37AB089F1}"/>
              </a:ext>
            </a:extLst>
          </p:cNvPr>
          <p:cNvCxnSpPr>
            <a:cxnSpLocks/>
            <a:stCxn id="106" idx="0"/>
            <a:endCxn id="72" idx="4"/>
          </p:cNvCxnSpPr>
          <p:nvPr/>
        </p:nvCxnSpPr>
        <p:spPr bwMode="gray">
          <a:xfrm flipV="1">
            <a:off x="5407313" y="4598721"/>
            <a:ext cx="0" cy="2232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A00C1CF-97F5-6C38-91A9-693F01FF2599}"/>
              </a:ext>
            </a:extLst>
          </p:cNvPr>
          <p:cNvCxnSpPr>
            <a:cxnSpLocks/>
            <a:stCxn id="99" idx="2"/>
            <a:endCxn id="69" idx="0"/>
          </p:cNvCxnSpPr>
          <p:nvPr/>
        </p:nvCxnSpPr>
        <p:spPr bwMode="gray">
          <a:xfrm>
            <a:off x="4862763" y="3444022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2CA2817-E149-2B2D-F617-8FF8D8CBCA11}"/>
              </a:ext>
            </a:extLst>
          </p:cNvPr>
          <p:cNvCxnSpPr>
            <a:cxnSpLocks/>
            <a:stCxn id="67" idx="4"/>
            <a:endCxn id="95" idx="0"/>
          </p:cNvCxnSpPr>
          <p:nvPr/>
        </p:nvCxnSpPr>
        <p:spPr bwMode="gray">
          <a:xfrm>
            <a:off x="4435559" y="2402448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152C780-21E9-0338-6DF3-997C5F83ADDC}"/>
              </a:ext>
            </a:extLst>
          </p:cNvPr>
          <p:cNvCxnSpPr>
            <a:cxnSpLocks/>
            <a:stCxn id="71" idx="4"/>
            <a:endCxn id="96" idx="0"/>
          </p:cNvCxnSpPr>
          <p:nvPr/>
        </p:nvCxnSpPr>
        <p:spPr bwMode="gray">
          <a:xfrm>
            <a:off x="5263622" y="2402448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60A5AB6-A0E0-FE2D-B005-72F7A04441A5}"/>
              </a:ext>
            </a:extLst>
          </p:cNvPr>
          <p:cNvCxnSpPr>
            <a:cxnSpLocks/>
            <a:stCxn id="97" idx="2"/>
            <a:endCxn id="90" idx="0"/>
          </p:cNvCxnSpPr>
          <p:nvPr/>
        </p:nvCxnSpPr>
        <p:spPr bwMode="gray">
          <a:xfrm>
            <a:off x="5951861" y="2709604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3627F71-5081-837C-BA4C-B8C7E878A669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 bwMode="gray">
          <a:xfrm>
            <a:off x="5263622" y="2709604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405C930-04E3-8996-7370-BE07D85D06A9}"/>
              </a:ext>
            </a:extLst>
          </p:cNvPr>
          <p:cNvCxnSpPr>
            <a:cxnSpLocks/>
            <a:stCxn id="95" idx="2"/>
            <a:endCxn id="92" idx="0"/>
          </p:cNvCxnSpPr>
          <p:nvPr/>
        </p:nvCxnSpPr>
        <p:spPr bwMode="gray">
          <a:xfrm>
            <a:off x="4435559" y="2709604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CF214D8-51A0-CD06-4331-288886A6013E}"/>
              </a:ext>
            </a:extLst>
          </p:cNvPr>
          <p:cNvCxnSpPr>
            <a:cxnSpLocks/>
            <a:stCxn id="94" idx="2"/>
            <a:endCxn id="91" idx="0"/>
          </p:cNvCxnSpPr>
          <p:nvPr/>
        </p:nvCxnSpPr>
        <p:spPr bwMode="gray">
          <a:xfrm>
            <a:off x="3774599" y="2709604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8BF156B3-0910-E7FE-629C-25D976DAAC48}"/>
              </a:ext>
            </a:extLst>
          </p:cNvPr>
          <p:cNvCxnSpPr>
            <a:cxnSpLocks/>
            <a:stCxn id="91" idx="4"/>
            <a:endCxn id="98" idx="0"/>
          </p:cNvCxnSpPr>
          <p:nvPr/>
        </p:nvCxnSpPr>
        <p:spPr bwMode="gray">
          <a:xfrm>
            <a:off x="3774599" y="3158561"/>
            <a:ext cx="0" cy="15946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C6FC3A0-5544-5B80-E664-D4437176496B}"/>
              </a:ext>
            </a:extLst>
          </p:cNvPr>
          <p:cNvCxnSpPr>
            <a:cxnSpLocks/>
            <a:stCxn id="98" idx="2"/>
            <a:endCxn id="63" idx="0"/>
          </p:cNvCxnSpPr>
          <p:nvPr/>
        </p:nvCxnSpPr>
        <p:spPr bwMode="gray">
          <a:xfrm>
            <a:off x="3774599" y="3444022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800C4DA-61FF-7F11-9094-E9262D0890F7}"/>
              </a:ext>
            </a:extLst>
          </p:cNvPr>
          <p:cNvCxnSpPr>
            <a:cxnSpLocks/>
            <a:stCxn id="90" idx="4"/>
            <a:endCxn id="100" idx="0"/>
          </p:cNvCxnSpPr>
          <p:nvPr/>
        </p:nvCxnSpPr>
        <p:spPr bwMode="gray">
          <a:xfrm>
            <a:off x="5951861" y="3158561"/>
            <a:ext cx="0" cy="15946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3993A99-242C-9E17-997F-336C8FF74DF0}"/>
              </a:ext>
            </a:extLst>
          </p:cNvPr>
          <p:cNvCxnSpPr>
            <a:cxnSpLocks/>
            <a:stCxn id="100" idx="2"/>
            <a:endCxn id="61" idx="0"/>
          </p:cNvCxnSpPr>
          <p:nvPr/>
        </p:nvCxnSpPr>
        <p:spPr bwMode="gray">
          <a:xfrm>
            <a:off x="5951861" y="3444022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37612FB4-1023-8B1D-095C-CB47FC2A2A86}"/>
              </a:ext>
            </a:extLst>
          </p:cNvPr>
          <p:cNvSpPr txBox="1"/>
          <p:nvPr/>
        </p:nvSpPr>
        <p:spPr bwMode="gray">
          <a:xfrm>
            <a:off x="920532" y="1177319"/>
            <a:ext cx="150247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Bayesian Network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BBB9BC-93EE-4853-9557-19826D10D161}"/>
              </a:ext>
            </a:extLst>
          </p:cNvPr>
          <p:cNvSpPr txBox="1"/>
          <p:nvPr/>
        </p:nvSpPr>
        <p:spPr bwMode="gray">
          <a:xfrm>
            <a:off x="4111523" y="1180456"/>
            <a:ext cx="150247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Factor Graph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3B38D5B2-CC2E-96BB-713A-A223D43C0470}"/>
              </a:ext>
            </a:extLst>
          </p:cNvPr>
          <p:cNvSpPr/>
          <p:nvPr/>
        </p:nvSpPr>
        <p:spPr bwMode="gray">
          <a:xfrm>
            <a:off x="3563889" y="1754652"/>
            <a:ext cx="2513971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7280EB1-650F-D41F-56C6-13CC79EE0D7D}"/>
              </a:ext>
            </a:extLst>
          </p:cNvPr>
          <p:cNvCxnSpPr>
            <a:cxnSpLocks/>
          </p:cNvCxnSpPr>
          <p:nvPr/>
        </p:nvCxnSpPr>
        <p:spPr bwMode="gray">
          <a:xfrm flipH="1">
            <a:off x="6077859" y="1922749"/>
            <a:ext cx="43835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3666DA9-682C-EB0A-B004-166EA2EF5C6E}"/>
                  </a:ext>
                </a:extLst>
              </p:cNvPr>
              <p:cNvSpPr txBox="1"/>
              <p:nvPr/>
            </p:nvSpPr>
            <p:spPr bwMode="gray">
              <a:xfrm>
                <a:off x="6516216" y="1711355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3666DA9-682C-EB0A-B004-166EA2EF5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6216" y="1711355"/>
                <a:ext cx="847469" cy="42278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1ED69966-A648-1B0A-6C6C-3B71A0BB837B}"/>
              </a:ext>
            </a:extLst>
          </p:cNvPr>
          <p:cNvSpPr/>
          <p:nvPr/>
        </p:nvSpPr>
        <p:spPr bwMode="gray">
          <a:xfrm>
            <a:off x="3563889" y="2500105"/>
            <a:ext cx="2513971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6D2DE9FD-698F-ACBD-7AA3-567E67AB3062}"/>
              </a:ext>
            </a:extLst>
          </p:cNvPr>
          <p:cNvSpPr/>
          <p:nvPr/>
        </p:nvSpPr>
        <p:spPr bwMode="gray">
          <a:xfrm>
            <a:off x="3563889" y="3235255"/>
            <a:ext cx="2513971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88ABEFB2-DE48-79A3-BB77-9F7B53DF6BDF}"/>
              </a:ext>
            </a:extLst>
          </p:cNvPr>
          <p:cNvSpPr/>
          <p:nvPr/>
        </p:nvSpPr>
        <p:spPr bwMode="gray">
          <a:xfrm>
            <a:off x="3564890" y="3950119"/>
            <a:ext cx="2513971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AD5C3C89-D3CB-1575-6170-AE648881231B}"/>
              </a:ext>
            </a:extLst>
          </p:cNvPr>
          <p:cNvSpPr/>
          <p:nvPr/>
        </p:nvSpPr>
        <p:spPr bwMode="gray">
          <a:xfrm>
            <a:off x="3563888" y="4750938"/>
            <a:ext cx="2513971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4249D84-F9FE-5E0F-0DC9-260B99689BDF}"/>
              </a:ext>
            </a:extLst>
          </p:cNvPr>
          <p:cNvCxnSpPr>
            <a:cxnSpLocks/>
          </p:cNvCxnSpPr>
          <p:nvPr/>
        </p:nvCxnSpPr>
        <p:spPr bwMode="gray">
          <a:xfrm flipH="1">
            <a:off x="6077859" y="2654676"/>
            <a:ext cx="43835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6CC6776-B0AF-A167-C7D2-CDE6DBAF8913}"/>
                  </a:ext>
                </a:extLst>
              </p:cNvPr>
              <p:cNvSpPr txBox="1"/>
              <p:nvPr/>
            </p:nvSpPr>
            <p:spPr bwMode="gray">
              <a:xfrm>
                <a:off x="6516216" y="2443282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6CC6776-B0AF-A167-C7D2-CDE6DBAF8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6216" y="2443282"/>
                <a:ext cx="847469" cy="42278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22A8DA3-B5A3-256D-46BA-0ECDEB6C100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87889" y="3375534"/>
            <a:ext cx="428327" cy="54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BCB319A-AB9A-A52A-7FEC-5E6F410577A2}"/>
                  </a:ext>
                </a:extLst>
              </p:cNvPr>
              <p:cNvSpPr txBox="1"/>
              <p:nvPr/>
            </p:nvSpPr>
            <p:spPr bwMode="gray">
              <a:xfrm>
                <a:off x="6526246" y="3164140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8BCB319A-AB9A-A52A-7FEC-5E6F41057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26246" y="3164140"/>
                <a:ext cx="847469" cy="422788"/>
              </a:xfrm>
              <a:prstGeom prst="rect">
                <a:avLst/>
              </a:prstGeom>
              <a:blipFill>
                <a:blip r:embed="rId27"/>
                <a:stretch>
                  <a:fillRect l="-8955" t="-114706" r="-7463" b="-179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C7E6E1A-B0F4-39A5-9121-9408F3360ED8}"/>
              </a:ext>
            </a:extLst>
          </p:cNvPr>
          <p:cNvCxnSpPr>
            <a:cxnSpLocks/>
          </p:cNvCxnSpPr>
          <p:nvPr/>
        </p:nvCxnSpPr>
        <p:spPr bwMode="gray">
          <a:xfrm flipH="1">
            <a:off x="6078785" y="4078592"/>
            <a:ext cx="43743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0DB8654-437F-0F6B-2496-31BCDFEAE65D}"/>
                  </a:ext>
                </a:extLst>
              </p:cNvPr>
              <p:cNvSpPr txBox="1"/>
              <p:nvPr/>
            </p:nvSpPr>
            <p:spPr bwMode="gray">
              <a:xfrm>
                <a:off x="6517142" y="3867198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0DB8654-437F-0F6B-2496-31BCDFEA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7142" y="3867198"/>
                <a:ext cx="847469" cy="422788"/>
              </a:xfrm>
              <a:prstGeom prst="rect">
                <a:avLst/>
              </a:prstGeom>
              <a:blipFill>
                <a:blip r:embed="rId28"/>
                <a:stretch>
                  <a:fillRect l="-5970" r="-164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A498BE1-23D4-08A3-31BF-6B9608E2C23E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7889" y="4909973"/>
            <a:ext cx="4283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25DA8B7-2593-C085-906A-52E79538DBDF}"/>
                  </a:ext>
                </a:extLst>
              </p:cNvPr>
              <p:cNvSpPr txBox="1"/>
              <p:nvPr/>
            </p:nvSpPr>
            <p:spPr bwMode="gray">
              <a:xfrm>
                <a:off x="6526246" y="4698579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25DA8B7-2593-C085-906A-52E79538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26246" y="4698579"/>
                <a:ext cx="847469" cy="42278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700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500"/>
                            </p:stCondLst>
                            <p:childTnLst>
                              <p:par>
                                <p:cTn id="2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1" grpId="0" animBg="1"/>
      <p:bldP spid="39" grpId="0" animBg="1"/>
      <p:bldP spid="40" grpId="0" animBg="1"/>
      <p:bldP spid="36" grpId="0" animBg="1"/>
      <p:bldP spid="43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5" grpId="0" animBg="1"/>
      <p:bldP spid="106" grpId="0" animBg="1"/>
      <p:bldP spid="107" grpId="0" animBg="1"/>
      <p:bldP spid="108" grpId="0" animBg="1"/>
      <p:bldP spid="164" grpId="0"/>
      <p:bldP spid="165" grpId="0"/>
      <p:bldP spid="166" grpId="0" animBg="1"/>
      <p:bldP spid="168" grpId="0"/>
      <p:bldP spid="169" grpId="0" animBg="1"/>
      <p:bldP spid="170" grpId="0" animBg="1"/>
      <p:bldP spid="171" grpId="0" animBg="1"/>
      <p:bldP spid="172" grpId="0" animBg="1"/>
      <p:bldP spid="176" grpId="0"/>
      <p:bldP spid="178" grpId="0"/>
      <p:bldP spid="180" grpId="0"/>
      <p:bldP spid="1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5AB86-4158-4BE1-7B9B-FE8BF5D64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239837"/>
            <a:ext cx="2879851" cy="3563938"/>
          </a:xfrm>
        </p:spPr>
        <p:txBody>
          <a:bodyPr/>
          <a:lstStyle/>
          <a:p>
            <a:r>
              <a:rPr lang="en-DE" dirty="0"/>
              <a:t>Four Phases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dirty="0"/>
              <a:t>Pass prior messages (1)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dirty="0"/>
              <a:t>Pass messages </a:t>
            </a:r>
            <a:r>
              <a:rPr lang="en-DE" sz="1200" i="1" dirty="0"/>
              <a:t>down</a:t>
            </a:r>
            <a:r>
              <a:rPr lang="en-DE" sz="1200" dirty="0"/>
              <a:t> to the team performances (2 to 3)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dirty="0"/>
              <a:t>Iterate the approximate messages on the pairwise team differences (4 to 9)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dirty="0"/>
              <a:t>Pass messages back from </a:t>
            </a:r>
            <a:r>
              <a:rPr lang="en-DE" sz="1200" i="1" dirty="0"/>
              <a:t>up </a:t>
            </a:r>
            <a:r>
              <a:rPr lang="en-DE" sz="1200" dirty="0"/>
              <a:t>from team performances to player skill (10 – 12)</a:t>
            </a:r>
          </a:p>
          <a:p>
            <a:endParaRPr lang="en-DE" dirty="0"/>
          </a:p>
          <a:p>
            <a:r>
              <a:rPr lang="en-DE" dirty="0"/>
              <a:t>Since this is a </a:t>
            </a:r>
            <a:r>
              <a:rPr lang="en-DE" i="1" dirty="0"/>
              <a:t>tree, </a:t>
            </a:r>
            <a:r>
              <a:rPr lang="en-DE" dirty="0"/>
              <a:t>the algorithm is guaranteed to converge!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4E9310-D043-DB26-5F83-3749E40F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(Approximate) Message Passing in TrueSkill Factor Graphs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0817DC-C7EF-B051-6069-69AAD2944240}"/>
              </a:ext>
            </a:extLst>
          </p:cNvPr>
          <p:cNvCxnSpPr>
            <a:cxnSpLocks/>
            <a:stCxn id="8" idx="4"/>
            <a:endCxn id="43" idx="3"/>
          </p:cNvCxnSpPr>
          <p:nvPr/>
        </p:nvCxnSpPr>
        <p:spPr bwMode="gray">
          <a:xfrm flipH="1">
            <a:off x="2402397" y="3897675"/>
            <a:ext cx="481549" cy="144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176AD4-107B-0CDD-D232-E1726522E65F}"/>
              </a:ext>
            </a:extLst>
          </p:cNvPr>
          <p:cNvCxnSpPr>
            <a:cxnSpLocks/>
            <a:stCxn id="42" idx="1"/>
            <a:endCxn id="10" idx="4"/>
          </p:cNvCxnSpPr>
          <p:nvPr/>
        </p:nvCxnSpPr>
        <p:spPr bwMode="gray">
          <a:xfrm flipH="1" flipV="1">
            <a:off x="706684" y="3897675"/>
            <a:ext cx="481082" cy="144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7A7543-6D5F-E17A-AAA1-2F08F0DC927F}"/>
              </a:ext>
            </a:extLst>
          </p:cNvPr>
          <p:cNvCxnSpPr>
            <a:cxnSpLocks/>
            <a:stCxn id="9" idx="4"/>
            <a:endCxn id="36" idx="0"/>
          </p:cNvCxnSpPr>
          <p:nvPr/>
        </p:nvCxnSpPr>
        <p:spPr bwMode="gray">
          <a:xfrm>
            <a:off x="2883946" y="2366120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376F37-0D57-BD1F-BC32-11A4820BC45C}"/>
              </a:ext>
            </a:extLst>
          </p:cNvPr>
          <p:cNvCxnSpPr>
            <a:cxnSpLocks/>
            <a:stCxn id="31" idx="5"/>
            <a:endCxn id="38" idx="1"/>
          </p:cNvCxnSpPr>
          <p:nvPr/>
        </p:nvCxnSpPr>
        <p:spPr bwMode="gray">
          <a:xfrm>
            <a:off x="1456739" y="3085329"/>
            <a:ext cx="275109" cy="2593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77B5A9-806E-48F0-6DAB-560FACB79BEB}"/>
                  </a:ext>
                </a:extLst>
              </p:cNvPr>
              <p:cNvSpPr/>
              <p:nvPr/>
            </p:nvSpPr>
            <p:spPr bwMode="gray">
              <a:xfrm>
                <a:off x="2757946" y="36456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577B5A9-806E-48F0-6DAB-560FACB79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57946" y="3645676"/>
                <a:ext cx="251999" cy="25199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A5B147-A442-E1F7-96ED-E4F2967A94FB}"/>
                  </a:ext>
                </a:extLst>
              </p:cNvPr>
              <p:cNvSpPr/>
              <p:nvPr/>
            </p:nvSpPr>
            <p:spPr bwMode="gray">
              <a:xfrm>
                <a:off x="2757946" y="211412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A5B147-A442-E1F7-96ED-E4F2967A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57946" y="2114121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2B7787-34D2-FAA1-221D-CF0FDFAF6116}"/>
                  </a:ext>
                </a:extLst>
              </p:cNvPr>
              <p:cNvSpPr/>
              <p:nvPr/>
            </p:nvSpPr>
            <p:spPr bwMode="gray">
              <a:xfrm>
                <a:off x="580684" y="36456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52B7787-34D2-FAA1-221D-CF0FDFAF6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0684" y="3645676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90900-D2B6-987D-F7AD-6D1A6818F858}"/>
                  </a:ext>
                </a:extLst>
              </p:cNvPr>
              <p:cNvSpPr/>
              <p:nvPr/>
            </p:nvSpPr>
            <p:spPr bwMode="gray">
              <a:xfrm>
                <a:off x="580684" y="211412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90900-D2B6-987D-F7AD-6D1A6818F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0684" y="2114121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FBF332-67CC-E48D-7A34-F666ED35C013}"/>
              </a:ext>
            </a:extLst>
          </p:cNvPr>
          <p:cNvCxnSpPr>
            <a:cxnSpLocks/>
            <a:stCxn id="11" idx="4"/>
            <a:endCxn id="33" idx="0"/>
          </p:cNvCxnSpPr>
          <p:nvPr/>
        </p:nvCxnSpPr>
        <p:spPr bwMode="gray">
          <a:xfrm>
            <a:off x="706684" y="2366120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97B5A2-ABE0-0DD3-DE12-C9874EF35A0C}"/>
              </a:ext>
            </a:extLst>
          </p:cNvPr>
          <p:cNvCxnSpPr>
            <a:cxnSpLocks/>
            <a:stCxn id="32" idx="3"/>
            <a:endCxn id="38" idx="3"/>
          </p:cNvCxnSpPr>
          <p:nvPr/>
        </p:nvCxnSpPr>
        <p:spPr bwMode="gray">
          <a:xfrm flipH="1">
            <a:off x="1857847" y="3085329"/>
            <a:ext cx="248764" cy="2593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02D6BC0-D4C1-0C21-2878-8A792E63271B}"/>
                  </a:ext>
                </a:extLst>
              </p:cNvPr>
              <p:cNvSpPr/>
              <p:nvPr/>
            </p:nvSpPr>
            <p:spPr bwMode="gray">
              <a:xfrm>
                <a:off x="1241644" y="211412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02D6BC0-D4C1-0C21-2878-8A792E632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1644" y="2114121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BBC6852-25AC-C36F-5AE8-461B333DDE6A}"/>
                  </a:ext>
                </a:extLst>
              </p:cNvPr>
              <p:cNvSpPr/>
              <p:nvPr/>
            </p:nvSpPr>
            <p:spPr bwMode="gray">
              <a:xfrm>
                <a:off x="1124766" y="431039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BBC6852-25AC-C36F-5AE8-461B333DD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24766" y="4310394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 l="-14286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E02196A-8852-412A-7E68-A6176051553F}"/>
                  </a:ext>
                </a:extLst>
              </p:cNvPr>
              <p:cNvSpPr/>
              <p:nvPr/>
            </p:nvSpPr>
            <p:spPr bwMode="gray">
              <a:xfrm>
                <a:off x="1668848" y="364567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E02196A-8852-412A-7E68-A61760515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68848" y="3645676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A13907-06F7-D30B-99EF-AEE9AF9EBB16}"/>
              </a:ext>
            </a:extLst>
          </p:cNvPr>
          <p:cNvCxnSpPr>
            <a:cxnSpLocks/>
            <a:stCxn id="42" idx="3"/>
            <a:endCxn id="16" idx="3"/>
          </p:cNvCxnSpPr>
          <p:nvPr/>
        </p:nvCxnSpPr>
        <p:spPr bwMode="gray">
          <a:xfrm flipV="1">
            <a:off x="1313765" y="3860771"/>
            <a:ext cx="391987" cy="1814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DAE2817-C67D-B9E5-D7D3-A5B8304AFC1A}"/>
                  </a:ext>
                </a:extLst>
              </p:cNvPr>
              <p:cNvSpPr/>
              <p:nvPr/>
            </p:nvSpPr>
            <p:spPr bwMode="gray">
              <a:xfrm>
                <a:off x="2069707" y="211412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DAE2817-C67D-B9E5-D7D3-A5B8304AF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69707" y="2114121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6FB843D-58CF-4EFC-083C-299DCD29EB48}"/>
                  </a:ext>
                </a:extLst>
              </p:cNvPr>
              <p:cNvSpPr/>
              <p:nvPr/>
            </p:nvSpPr>
            <p:spPr bwMode="gray">
              <a:xfrm>
                <a:off x="2213398" y="431039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6FB843D-58CF-4EFC-083C-299DCD29E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13398" y="4310394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 l="-13636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CB539C-812B-8AF2-8E4F-8D5B342E6835}"/>
              </a:ext>
            </a:extLst>
          </p:cNvPr>
          <p:cNvCxnSpPr>
            <a:cxnSpLocks/>
            <a:stCxn id="43" idx="1"/>
            <a:endCxn id="16" idx="5"/>
          </p:cNvCxnSpPr>
          <p:nvPr/>
        </p:nvCxnSpPr>
        <p:spPr bwMode="gray">
          <a:xfrm flipH="1" flipV="1">
            <a:off x="1883943" y="3860771"/>
            <a:ext cx="392455" cy="18149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CF42BEA-9CFB-BFD9-C1F8-4BF23D35EB33}"/>
              </a:ext>
            </a:extLst>
          </p:cNvPr>
          <p:cNvSpPr/>
          <p:nvPr/>
        </p:nvSpPr>
        <p:spPr bwMode="gray">
          <a:xfrm>
            <a:off x="2820946" y="1778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342B7-FD24-90D1-D0C3-65687736243D}"/>
              </a:ext>
            </a:extLst>
          </p:cNvPr>
          <p:cNvSpPr/>
          <p:nvPr/>
        </p:nvSpPr>
        <p:spPr bwMode="gray">
          <a:xfrm>
            <a:off x="2132707" y="1778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A81461-EC71-59FB-1696-3A31088C3117}"/>
              </a:ext>
            </a:extLst>
          </p:cNvPr>
          <p:cNvSpPr/>
          <p:nvPr/>
        </p:nvSpPr>
        <p:spPr bwMode="gray">
          <a:xfrm>
            <a:off x="1304644" y="1778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89DE15-CB7F-BB07-3EFA-86ECF17B1BCD}"/>
              </a:ext>
            </a:extLst>
          </p:cNvPr>
          <p:cNvSpPr/>
          <p:nvPr/>
        </p:nvSpPr>
        <p:spPr bwMode="gray">
          <a:xfrm>
            <a:off x="643684" y="1778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E3A6A9-F4AB-AA1C-00C8-FD634CD9DF33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 bwMode="gray">
          <a:xfrm>
            <a:off x="706684" y="1904622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2862E0-69F5-3862-BD75-1987CE96DD9D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 bwMode="gray">
          <a:xfrm>
            <a:off x="1367644" y="1904622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0A7CBB-59AC-3217-1CF1-AEDF614365BF}"/>
              </a:ext>
            </a:extLst>
          </p:cNvPr>
          <p:cNvCxnSpPr>
            <a:cxnSpLocks/>
            <a:stCxn id="22" idx="2"/>
            <a:endCxn id="18" idx="0"/>
          </p:cNvCxnSpPr>
          <p:nvPr/>
        </p:nvCxnSpPr>
        <p:spPr bwMode="gray">
          <a:xfrm>
            <a:off x="2195707" y="1904622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7C7AC2-1859-2436-F5F7-A4EA585DF225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 bwMode="gray">
          <a:xfrm>
            <a:off x="2883946" y="1904622"/>
            <a:ext cx="0" cy="2094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202434E-24A6-DC40-D92E-976952C0C78F}"/>
                  </a:ext>
                </a:extLst>
              </p:cNvPr>
              <p:cNvSpPr/>
              <p:nvPr/>
            </p:nvSpPr>
            <p:spPr bwMode="gray">
              <a:xfrm>
                <a:off x="2757946" y="287023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202434E-24A6-DC40-D92E-976952C0C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57946" y="2870234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C643AE-81FC-186B-669B-8CD4EE579EE5}"/>
                  </a:ext>
                </a:extLst>
              </p:cNvPr>
              <p:cNvSpPr/>
              <p:nvPr/>
            </p:nvSpPr>
            <p:spPr bwMode="gray">
              <a:xfrm>
                <a:off x="580684" y="287023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C643AE-81FC-186B-669B-8CD4EE579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0684" y="2870234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0DEEF53-37ED-0D30-33BE-38A8CE471694}"/>
                  </a:ext>
                </a:extLst>
              </p:cNvPr>
              <p:cNvSpPr/>
              <p:nvPr/>
            </p:nvSpPr>
            <p:spPr bwMode="gray">
              <a:xfrm>
                <a:off x="1241644" y="287023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0DEEF53-37ED-0D30-33BE-38A8CE471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1644" y="2870234"/>
                <a:ext cx="251999" cy="25199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1DC91E-717C-41CD-37AB-AA9AA672B29D}"/>
                  </a:ext>
                </a:extLst>
              </p:cNvPr>
              <p:cNvSpPr/>
              <p:nvPr/>
            </p:nvSpPr>
            <p:spPr bwMode="gray">
              <a:xfrm>
                <a:off x="2069707" y="2870234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1DC91E-717C-41CD-37AB-AA9AA672B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69707" y="2870234"/>
                <a:ext cx="251999" cy="25199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FBC143-FEB2-4CCF-991B-171F684694DB}"/>
              </a:ext>
            </a:extLst>
          </p:cNvPr>
          <p:cNvSpPr/>
          <p:nvPr/>
        </p:nvSpPr>
        <p:spPr bwMode="gray">
          <a:xfrm>
            <a:off x="643684" y="254727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9E6F1A-6272-5906-22B6-DF7C8E58BA65}"/>
              </a:ext>
            </a:extLst>
          </p:cNvPr>
          <p:cNvSpPr/>
          <p:nvPr/>
        </p:nvSpPr>
        <p:spPr bwMode="gray">
          <a:xfrm>
            <a:off x="1304644" y="254727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7ACEBA-A992-BE66-804F-7D4686AA6497}"/>
              </a:ext>
            </a:extLst>
          </p:cNvPr>
          <p:cNvSpPr/>
          <p:nvPr/>
        </p:nvSpPr>
        <p:spPr bwMode="gray">
          <a:xfrm>
            <a:off x="2132707" y="254727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2428D0-ECDD-2BE0-0B22-13445EE801C7}"/>
              </a:ext>
            </a:extLst>
          </p:cNvPr>
          <p:cNvSpPr/>
          <p:nvPr/>
        </p:nvSpPr>
        <p:spPr bwMode="gray">
          <a:xfrm>
            <a:off x="2820946" y="254727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51DFE4-92D8-DD80-2C7D-57787BA5D417}"/>
              </a:ext>
            </a:extLst>
          </p:cNvPr>
          <p:cNvSpPr/>
          <p:nvPr/>
        </p:nvSpPr>
        <p:spPr bwMode="gray">
          <a:xfrm>
            <a:off x="643684" y="328169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E91030-1546-363B-DE5B-DBE8B6D99A62}"/>
              </a:ext>
            </a:extLst>
          </p:cNvPr>
          <p:cNvSpPr/>
          <p:nvPr/>
        </p:nvSpPr>
        <p:spPr bwMode="gray">
          <a:xfrm>
            <a:off x="1731848" y="328169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67504B3-8780-D818-FCFD-BCFE3F28A163}"/>
              </a:ext>
            </a:extLst>
          </p:cNvPr>
          <p:cNvSpPr/>
          <p:nvPr/>
        </p:nvSpPr>
        <p:spPr bwMode="gray">
          <a:xfrm>
            <a:off x="2820946" y="328169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CAE91D-B9D6-F8D5-4EE0-8CD55BC19579}"/>
              </a:ext>
            </a:extLst>
          </p:cNvPr>
          <p:cNvSpPr/>
          <p:nvPr/>
        </p:nvSpPr>
        <p:spPr bwMode="gray">
          <a:xfrm>
            <a:off x="1187766" y="4785687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260A21-74D2-2089-708F-FDF11AE8122A}"/>
              </a:ext>
            </a:extLst>
          </p:cNvPr>
          <p:cNvSpPr/>
          <p:nvPr/>
        </p:nvSpPr>
        <p:spPr bwMode="gray">
          <a:xfrm>
            <a:off x="2276398" y="4785687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263A8C-0561-F5EF-F9C8-4A1F05551D8E}"/>
              </a:ext>
            </a:extLst>
          </p:cNvPr>
          <p:cNvSpPr/>
          <p:nvPr/>
        </p:nvSpPr>
        <p:spPr bwMode="gray">
          <a:xfrm>
            <a:off x="1187766" y="397926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3574FB-40C8-96E7-6479-6021CCB6AA12}"/>
              </a:ext>
            </a:extLst>
          </p:cNvPr>
          <p:cNvSpPr/>
          <p:nvPr/>
        </p:nvSpPr>
        <p:spPr bwMode="gray">
          <a:xfrm>
            <a:off x="2276398" y="397926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3B68DB-F53F-9433-3B27-09C258072A4B}"/>
              </a:ext>
            </a:extLst>
          </p:cNvPr>
          <p:cNvCxnSpPr>
            <a:cxnSpLocks/>
            <a:stCxn id="15" idx="0"/>
            <a:endCxn id="42" idx="2"/>
          </p:cNvCxnSpPr>
          <p:nvPr/>
        </p:nvCxnSpPr>
        <p:spPr bwMode="gray">
          <a:xfrm flipV="1">
            <a:off x="1250766" y="4105263"/>
            <a:ext cx="0" cy="2051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21430D-7AB5-8AF4-0ECE-4A162FF28061}"/>
              </a:ext>
            </a:extLst>
          </p:cNvPr>
          <p:cNvCxnSpPr>
            <a:cxnSpLocks/>
            <a:stCxn id="40" idx="0"/>
            <a:endCxn id="15" idx="4"/>
          </p:cNvCxnSpPr>
          <p:nvPr/>
        </p:nvCxnSpPr>
        <p:spPr bwMode="gray">
          <a:xfrm flipV="1">
            <a:off x="1250766" y="4562393"/>
            <a:ext cx="0" cy="2232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97967F-B530-31AA-DEAB-2A521381B973}"/>
              </a:ext>
            </a:extLst>
          </p:cNvPr>
          <p:cNvCxnSpPr>
            <a:cxnSpLocks/>
            <a:stCxn id="19" idx="0"/>
            <a:endCxn id="43" idx="2"/>
          </p:cNvCxnSpPr>
          <p:nvPr/>
        </p:nvCxnSpPr>
        <p:spPr bwMode="gray">
          <a:xfrm flipV="1">
            <a:off x="2339398" y="4105263"/>
            <a:ext cx="0" cy="20513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75C730-DEC4-6D9E-77B8-329F9155A04D}"/>
              </a:ext>
            </a:extLst>
          </p:cNvPr>
          <p:cNvCxnSpPr>
            <a:cxnSpLocks/>
            <a:stCxn id="41" idx="0"/>
            <a:endCxn id="19" idx="4"/>
          </p:cNvCxnSpPr>
          <p:nvPr/>
        </p:nvCxnSpPr>
        <p:spPr bwMode="gray">
          <a:xfrm flipV="1">
            <a:off x="2339398" y="4562393"/>
            <a:ext cx="0" cy="2232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8D73CF-A16D-7680-7D17-3062BF30EF11}"/>
              </a:ext>
            </a:extLst>
          </p:cNvPr>
          <p:cNvCxnSpPr>
            <a:cxnSpLocks/>
            <a:stCxn id="38" idx="2"/>
            <a:endCxn id="16" idx="0"/>
          </p:cNvCxnSpPr>
          <p:nvPr/>
        </p:nvCxnSpPr>
        <p:spPr bwMode="gray">
          <a:xfrm>
            <a:off x="1794848" y="3407694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4ABEDB-23CC-941A-4A8A-07DE3EF10DE4}"/>
              </a:ext>
            </a:extLst>
          </p:cNvPr>
          <p:cNvCxnSpPr>
            <a:cxnSpLocks/>
            <a:stCxn id="14" idx="4"/>
            <a:endCxn id="34" idx="0"/>
          </p:cNvCxnSpPr>
          <p:nvPr/>
        </p:nvCxnSpPr>
        <p:spPr bwMode="gray">
          <a:xfrm>
            <a:off x="1367644" y="2366120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3410A5B-278F-53E4-F640-9CB2794D3ED7}"/>
              </a:ext>
            </a:extLst>
          </p:cNvPr>
          <p:cNvCxnSpPr>
            <a:cxnSpLocks/>
            <a:stCxn id="18" idx="4"/>
            <a:endCxn id="35" idx="0"/>
          </p:cNvCxnSpPr>
          <p:nvPr/>
        </p:nvCxnSpPr>
        <p:spPr bwMode="gray">
          <a:xfrm>
            <a:off x="2195707" y="2366120"/>
            <a:ext cx="0" cy="1811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B9C8C9-892C-F15F-7AF3-CE2176215E61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 bwMode="gray">
          <a:xfrm>
            <a:off x="2883946" y="2673276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FD55BB-37CC-78DB-21A9-57E0A0025ACD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 bwMode="gray">
          <a:xfrm>
            <a:off x="2195707" y="2673276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00515B0-D365-200D-9D56-63D06A5E2790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 bwMode="gray">
          <a:xfrm>
            <a:off x="1367644" y="2673276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0A6B924-675D-5714-21DE-3718CA00EB15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 bwMode="gray">
          <a:xfrm>
            <a:off x="706684" y="2673276"/>
            <a:ext cx="0" cy="1969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17D485-1BD2-7C73-89BB-9586BFB5A9CC}"/>
              </a:ext>
            </a:extLst>
          </p:cNvPr>
          <p:cNvCxnSpPr>
            <a:cxnSpLocks/>
            <a:stCxn id="30" idx="4"/>
            <a:endCxn id="37" idx="0"/>
          </p:cNvCxnSpPr>
          <p:nvPr/>
        </p:nvCxnSpPr>
        <p:spPr bwMode="gray">
          <a:xfrm>
            <a:off x="706684" y="3122233"/>
            <a:ext cx="0" cy="15946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E058391-6804-952E-8D87-5B719E95C278}"/>
              </a:ext>
            </a:extLst>
          </p:cNvPr>
          <p:cNvCxnSpPr>
            <a:cxnSpLocks/>
            <a:stCxn id="37" idx="2"/>
            <a:endCxn id="10" idx="0"/>
          </p:cNvCxnSpPr>
          <p:nvPr/>
        </p:nvCxnSpPr>
        <p:spPr bwMode="gray">
          <a:xfrm>
            <a:off x="706684" y="3407694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40F8B3-FE55-0B06-0E9F-01864F2049BC}"/>
              </a:ext>
            </a:extLst>
          </p:cNvPr>
          <p:cNvCxnSpPr>
            <a:cxnSpLocks/>
            <a:stCxn id="29" idx="4"/>
            <a:endCxn id="39" idx="0"/>
          </p:cNvCxnSpPr>
          <p:nvPr/>
        </p:nvCxnSpPr>
        <p:spPr bwMode="gray">
          <a:xfrm>
            <a:off x="2883946" y="3122233"/>
            <a:ext cx="0" cy="15946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FEC71B-3315-49D1-198B-DC723D677B13}"/>
              </a:ext>
            </a:extLst>
          </p:cNvPr>
          <p:cNvCxnSpPr>
            <a:cxnSpLocks/>
            <a:stCxn id="39" idx="2"/>
            <a:endCxn id="8" idx="0"/>
          </p:cNvCxnSpPr>
          <p:nvPr/>
        </p:nvCxnSpPr>
        <p:spPr bwMode="gray">
          <a:xfrm>
            <a:off x="2883946" y="3407694"/>
            <a:ext cx="0" cy="2379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B4FC72-0B5D-7B80-44DB-70920A3829A2}"/>
              </a:ext>
            </a:extLst>
          </p:cNvPr>
          <p:cNvSpPr txBox="1"/>
          <p:nvPr/>
        </p:nvSpPr>
        <p:spPr bwMode="gray">
          <a:xfrm>
            <a:off x="1043608" y="1144128"/>
            <a:ext cx="150247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TrueSkill Factor Graph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578B7-CCE6-9397-A69F-9A560E191289}"/>
                  </a:ext>
                </a:extLst>
              </p:cNvPr>
              <p:cNvSpPr txBox="1"/>
              <p:nvPr/>
            </p:nvSpPr>
            <p:spPr bwMode="gray">
              <a:xfrm>
                <a:off x="3448301" y="1675027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578B7-CCE6-9397-A69F-9A560E191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8301" y="1675027"/>
                <a:ext cx="847469" cy="4227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2A7076-F4D8-DA91-36A5-59EBCE90EE2B}"/>
                  </a:ext>
                </a:extLst>
              </p:cNvPr>
              <p:cNvSpPr txBox="1"/>
              <p:nvPr/>
            </p:nvSpPr>
            <p:spPr bwMode="gray">
              <a:xfrm>
                <a:off x="3448301" y="2406954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2A7076-F4D8-DA91-36A5-59EBCE90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8301" y="2406954"/>
                <a:ext cx="847469" cy="4227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1C9009C-095C-1EA3-4017-5FFCE2A29DEB}"/>
                  </a:ext>
                </a:extLst>
              </p:cNvPr>
              <p:cNvSpPr txBox="1"/>
              <p:nvPr/>
            </p:nvSpPr>
            <p:spPr bwMode="gray">
              <a:xfrm>
                <a:off x="3458331" y="3127812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1C9009C-095C-1EA3-4017-5FFCE2A2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58331" y="3127812"/>
                <a:ext cx="847469" cy="422788"/>
              </a:xfrm>
              <a:prstGeom prst="rect">
                <a:avLst/>
              </a:prstGeom>
              <a:blipFill>
                <a:blip r:embed="rId17"/>
                <a:stretch>
                  <a:fillRect l="-8955" t="-114706" r="-7463" b="-1794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D6D08DF-1A54-B375-691A-58BFCF334C1D}"/>
                  </a:ext>
                </a:extLst>
              </p:cNvPr>
              <p:cNvSpPr txBox="1"/>
              <p:nvPr/>
            </p:nvSpPr>
            <p:spPr bwMode="gray">
              <a:xfrm>
                <a:off x="3449227" y="3830870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D6D08DF-1A54-B375-691A-58BFCF334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49227" y="3830870"/>
                <a:ext cx="847469" cy="422788"/>
              </a:xfrm>
              <a:prstGeom prst="rect">
                <a:avLst/>
              </a:prstGeom>
              <a:blipFill>
                <a:blip r:embed="rId18"/>
                <a:stretch>
                  <a:fillRect l="-5882" r="-1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647977-95F9-2833-4EC2-37C7A2A1EF93}"/>
                  </a:ext>
                </a:extLst>
              </p:cNvPr>
              <p:cNvSpPr txBox="1"/>
              <p:nvPr/>
            </p:nvSpPr>
            <p:spPr bwMode="gray">
              <a:xfrm>
                <a:off x="3458331" y="4662251"/>
                <a:ext cx="84746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647977-95F9-2833-4EC2-37C7A2A1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58331" y="4662251"/>
                <a:ext cx="847469" cy="4227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41E287-9259-8FA2-22B9-98DFD23C13AB}"/>
              </a:ext>
            </a:extLst>
          </p:cNvPr>
          <p:cNvCxnSpPr>
            <a:cxnSpLocks/>
          </p:cNvCxnSpPr>
          <p:nvPr/>
        </p:nvCxnSpPr>
        <p:spPr bwMode="gray">
          <a:xfrm flipV="1">
            <a:off x="812472" y="191679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1E8CFB8F-AA3C-03CB-D5BE-E7A0D09044E7}"/>
              </a:ext>
            </a:extLst>
          </p:cNvPr>
          <p:cNvSpPr/>
          <p:nvPr/>
        </p:nvSpPr>
        <p:spPr bwMode="gray">
          <a:xfrm>
            <a:off x="891968" y="193265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DD31343-AB37-3B4D-BEE6-37C78620098C}"/>
              </a:ext>
            </a:extLst>
          </p:cNvPr>
          <p:cNvCxnSpPr>
            <a:cxnSpLocks/>
          </p:cNvCxnSpPr>
          <p:nvPr/>
        </p:nvCxnSpPr>
        <p:spPr bwMode="gray">
          <a:xfrm flipV="1">
            <a:off x="1498020" y="192495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080506D8-1E43-41CE-1133-1980CB067E94}"/>
              </a:ext>
            </a:extLst>
          </p:cNvPr>
          <p:cNvSpPr/>
          <p:nvPr/>
        </p:nvSpPr>
        <p:spPr bwMode="gray">
          <a:xfrm>
            <a:off x="1577516" y="194082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22BD5F8-B91C-7F51-0516-EF2FEFCAB2A6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4088" y="191679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EEC57B1-510C-F427-5DDF-565777149DA6}"/>
              </a:ext>
            </a:extLst>
          </p:cNvPr>
          <p:cNvSpPr/>
          <p:nvPr/>
        </p:nvSpPr>
        <p:spPr bwMode="gray">
          <a:xfrm>
            <a:off x="2413584" y="193265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C4CA61-DF63-E736-46AC-FA803A74B29D}"/>
              </a:ext>
            </a:extLst>
          </p:cNvPr>
          <p:cNvCxnSpPr>
            <a:cxnSpLocks/>
          </p:cNvCxnSpPr>
          <p:nvPr/>
        </p:nvCxnSpPr>
        <p:spPr bwMode="gray">
          <a:xfrm flipV="1">
            <a:off x="3039445" y="191679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F236D826-791E-AFB6-8946-E4348ACA0A73}"/>
              </a:ext>
            </a:extLst>
          </p:cNvPr>
          <p:cNvSpPr/>
          <p:nvPr/>
        </p:nvSpPr>
        <p:spPr bwMode="gray">
          <a:xfrm>
            <a:off x="3118941" y="193265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AEAC814-B639-58A7-0EDC-81D5EAD2DE5E}"/>
              </a:ext>
            </a:extLst>
          </p:cNvPr>
          <p:cNvCxnSpPr>
            <a:cxnSpLocks/>
          </p:cNvCxnSpPr>
          <p:nvPr/>
        </p:nvCxnSpPr>
        <p:spPr bwMode="gray">
          <a:xfrm flipV="1">
            <a:off x="589896" y="2694851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1787E0D-542C-AD45-9A74-7875FBF81DC3}"/>
              </a:ext>
            </a:extLst>
          </p:cNvPr>
          <p:cNvSpPr/>
          <p:nvPr/>
        </p:nvSpPr>
        <p:spPr bwMode="gray">
          <a:xfrm>
            <a:off x="400659" y="2732593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3C9DD82-04B5-D796-03E9-C7E98D22C1DC}"/>
              </a:ext>
            </a:extLst>
          </p:cNvPr>
          <p:cNvCxnSpPr>
            <a:cxnSpLocks/>
          </p:cNvCxnSpPr>
          <p:nvPr/>
        </p:nvCxnSpPr>
        <p:spPr bwMode="gray">
          <a:xfrm flipV="1">
            <a:off x="1253674" y="2700033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3B174948-873A-410B-AF10-FBAAE50F6A89}"/>
              </a:ext>
            </a:extLst>
          </p:cNvPr>
          <p:cNvSpPr/>
          <p:nvPr/>
        </p:nvSpPr>
        <p:spPr bwMode="gray">
          <a:xfrm>
            <a:off x="1064437" y="2737775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0ED1AA-E4B7-58CB-A8FA-27E1C0B1B48F}"/>
              </a:ext>
            </a:extLst>
          </p:cNvPr>
          <p:cNvCxnSpPr>
            <a:cxnSpLocks/>
          </p:cNvCxnSpPr>
          <p:nvPr/>
        </p:nvCxnSpPr>
        <p:spPr bwMode="gray">
          <a:xfrm flipV="1">
            <a:off x="2060531" y="269196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2E16D74A-6351-D1D3-984F-80923C109FAD}"/>
              </a:ext>
            </a:extLst>
          </p:cNvPr>
          <p:cNvSpPr/>
          <p:nvPr/>
        </p:nvSpPr>
        <p:spPr bwMode="gray">
          <a:xfrm>
            <a:off x="1871294" y="272971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FCC250A-C7D8-00F0-38AA-BE81405CFE36}"/>
              </a:ext>
            </a:extLst>
          </p:cNvPr>
          <p:cNvCxnSpPr>
            <a:cxnSpLocks/>
          </p:cNvCxnSpPr>
          <p:nvPr/>
        </p:nvCxnSpPr>
        <p:spPr bwMode="gray">
          <a:xfrm flipV="1">
            <a:off x="2759874" y="269196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1381954D-9CC1-1C62-D3E4-F135481ECC7E}"/>
              </a:ext>
            </a:extLst>
          </p:cNvPr>
          <p:cNvSpPr/>
          <p:nvPr/>
        </p:nvSpPr>
        <p:spPr bwMode="gray">
          <a:xfrm>
            <a:off x="2570637" y="272971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9834FED-A404-6D51-0094-7820D22E1040}"/>
              </a:ext>
            </a:extLst>
          </p:cNvPr>
          <p:cNvCxnSpPr>
            <a:cxnSpLocks/>
          </p:cNvCxnSpPr>
          <p:nvPr/>
        </p:nvCxnSpPr>
        <p:spPr bwMode="gray">
          <a:xfrm flipV="1">
            <a:off x="596527" y="343099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BFAE9A48-348E-23CB-5680-3DFC510C9611}"/>
              </a:ext>
            </a:extLst>
          </p:cNvPr>
          <p:cNvSpPr/>
          <p:nvPr/>
        </p:nvSpPr>
        <p:spPr bwMode="gray">
          <a:xfrm>
            <a:off x="407290" y="346874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CE13DB-CC5D-17F2-BF27-B49794AA6690}"/>
              </a:ext>
            </a:extLst>
          </p:cNvPr>
          <p:cNvCxnSpPr>
            <a:cxnSpLocks/>
          </p:cNvCxnSpPr>
          <p:nvPr/>
        </p:nvCxnSpPr>
        <p:spPr bwMode="gray">
          <a:xfrm flipV="1">
            <a:off x="1695268" y="3426783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6146C156-DDA7-9E56-96E7-DEE63163C3EF}"/>
              </a:ext>
            </a:extLst>
          </p:cNvPr>
          <p:cNvSpPr/>
          <p:nvPr/>
        </p:nvSpPr>
        <p:spPr bwMode="gray">
          <a:xfrm>
            <a:off x="1506031" y="3464525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58D8106-C790-D317-076E-93EFDB12A62B}"/>
              </a:ext>
            </a:extLst>
          </p:cNvPr>
          <p:cNvCxnSpPr>
            <a:cxnSpLocks/>
          </p:cNvCxnSpPr>
          <p:nvPr/>
        </p:nvCxnSpPr>
        <p:spPr bwMode="gray">
          <a:xfrm flipV="1">
            <a:off x="2766505" y="342811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C3664091-325A-B6BF-FAC5-7016AE55807A}"/>
              </a:ext>
            </a:extLst>
          </p:cNvPr>
          <p:cNvSpPr/>
          <p:nvPr/>
        </p:nvSpPr>
        <p:spPr bwMode="gray">
          <a:xfrm>
            <a:off x="2577268" y="346585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D77364A-541A-F70F-36FB-E506EA9B9593}"/>
              </a:ext>
            </a:extLst>
          </p:cNvPr>
          <p:cNvCxnSpPr>
            <a:cxnSpLocks/>
          </p:cNvCxnSpPr>
          <p:nvPr/>
        </p:nvCxnSpPr>
        <p:spPr bwMode="gray">
          <a:xfrm flipV="1">
            <a:off x="1147112" y="4100627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092F75DF-B71D-CFC6-C066-3B503D9DB808}"/>
              </a:ext>
            </a:extLst>
          </p:cNvPr>
          <p:cNvSpPr/>
          <p:nvPr/>
        </p:nvSpPr>
        <p:spPr bwMode="gray">
          <a:xfrm>
            <a:off x="957875" y="413836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2911481-90AB-47EF-8D8A-21ABEB5D0169}"/>
              </a:ext>
            </a:extLst>
          </p:cNvPr>
          <p:cNvCxnSpPr>
            <a:cxnSpLocks/>
          </p:cNvCxnSpPr>
          <p:nvPr/>
        </p:nvCxnSpPr>
        <p:spPr bwMode="gray">
          <a:xfrm flipV="1">
            <a:off x="1147112" y="4562393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37DE1A55-94B5-8E05-A64B-CA68AD533BD1}"/>
              </a:ext>
            </a:extLst>
          </p:cNvPr>
          <p:cNvSpPr/>
          <p:nvPr/>
        </p:nvSpPr>
        <p:spPr bwMode="gray">
          <a:xfrm>
            <a:off x="946218" y="4617264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4CFA733-8C71-4230-AF08-19625B0AAF75}"/>
              </a:ext>
            </a:extLst>
          </p:cNvPr>
          <p:cNvCxnSpPr>
            <a:cxnSpLocks/>
          </p:cNvCxnSpPr>
          <p:nvPr/>
        </p:nvCxnSpPr>
        <p:spPr bwMode="gray">
          <a:xfrm flipV="1">
            <a:off x="1425223" y="3951517"/>
            <a:ext cx="243625" cy="1147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F16F50EC-6BB4-0751-7F93-2CC0D5326C2C}"/>
              </a:ext>
            </a:extLst>
          </p:cNvPr>
          <p:cNvSpPr/>
          <p:nvPr/>
        </p:nvSpPr>
        <p:spPr bwMode="gray">
          <a:xfrm>
            <a:off x="1523156" y="4058395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DA43BD-4B27-D162-2E72-3E5E22FAFEE4}"/>
              </a:ext>
            </a:extLst>
          </p:cNvPr>
          <p:cNvCxnSpPr>
            <a:cxnSpLocks/>
          </p:cNvCxnSpPr>
          <p:nvPr/>
        </p:nvCxnSpPr>
        <p:spPr bwMode="gray">
          <a:xfrm flipV="1">
            <a:off x="2461514" y="412200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3F7C811B-FED0-BA88-DD94-9C58C0623183}"/>
              </a:ext>
            </a:extLst>
          </p:cNvPr>
          <p:cNvSpPr/>
          <p:nvPr/>
        </p:nvSpPr>
        <p:spPr bwMode="gray">
          <a:xfrm>
            <a:off x="2535026" y="414057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8F7E1C1-8E0D-867A-B183-6FD27F44F49F}"/>
              </a:ext>
            </a:extLst>
          </p:cNvPr>
          <p:cNvCxnSpPr>
            <a:cxnSpLocks/>
          </p:cNvCxnSpPr>
          <p:nvPr/>
        </p:nvCxnSpPr>
        <p:spPr bwMode="gray">
          <a:xfrm flipV="1">
            <a:off x="2468062" y="45425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44D8B288-3658-3979-3E64-B521290BF90A}"/>
              </a:ext>
            </a:extLst>
          </p:cNvPr>
          <p:cNvSpPr/>
          <p:nvPr/>
        </p:nvSpPr>
        <p:spPr bwMode="gray">
          <a:xfrm>
            <a:off x="2535026" y="458679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F835424-014B-8929-F1C8-45AA3AFEDA32}"/>
              </a:ext>
            </a:extLst>
          </p:cNvPr>
          <p:cNvCxnSpPr>
            <a:cxnSpLocks/>
          </p:cNvCxnSpPr>
          <p:nvPr/>
        </p:nvCxnSpPr>
        <p:spPr bwMode="gray">
          <a:xfrm>
            <a:off x="1941237" y="3951517"/>
            <a:ext cx="195193" cy="10343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DB2CC82F-E598-5525-F8BD-F820ADC3B432}"/>
              </a:ext>
            </a:extLst>
          </p:cNvPr>
          <p:cNvSpPr/>
          <p:nvPr/>
        </p:nvSpPr>
        <p:spPr bwMode="gray">
          <a:xfrm>
            <a:off x="1920508" y="405495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8653852B-5285-509B-6DE7-950CC9D7210E}"/>
              </a:ext>
            </a:extLst>
          </p:cNvPr>
          <p:cNvSpPr/>
          <p:nvPr/>
        </p:nvSpPr>
        <p:spPr bwMode="gray">
          <a:xfrm>
            <a:off x="917351" y="3781862"/>
            <a:ext cx="1805445" cy="1204434"/>
          </a:xfrm>
          <a:custGeom>
            <a:avLst/>
            <a:gdLst>
              <a:gd name="connsiteX0" fmla="*/ 0 w 1907046"/>
              <a:gd name="connsiteY0" fmla="*/ 228966 h 1373767"/>
              <a:gd name="connsiteX1" fmla="*/ 228966 w 1907046"/>
              <a:gd name="connsiteY1" fmla="*/ 0 h 1373767"/>
              <a:gd name="connsiteX2" fmla="*/ 1678080 w 1907046"/>
              <a:gd name="connsiteY2" fmla="*/ 0 h 1373767"/>
              <a:gd name="connsiteX3" fmla="*/ 1907046 w 1907046"/>
              <a:gd name="connsiteY3" fmla="*/ 228966 h 1373767"/>
              <a:gd name="connsiteX4" fmla="*/ 1907046 w 1907046"/>
              <a:gd name="connsiteY4" fmla="*/ 1144801 h 1373767"/>
              <a:gd name="connsiteX5" fmla="*/ 1678080 w 1907046"/>
              <a:gd name="connsiteY5" fmla="*/ 1373767 h 1373767"/>
              <a:gd name="connsiteX6" fmla="*/ 228966 w 1907046"/>
              <a:gd name="connsiteY6" fmla="*/ 1373767 h 1373767"/>
              <a:gd name="connsiteX7" fmla="*/ 0 w 1907046"/>
              <a:gd name="connsiteY7" fmla="*/ 1144801 h 1373767"/>
              <a:gd name="connsiteX8" fmla="*/ 0 w 1907046"/>
              <a:gd name="connsiteY8" fmla="*/ 228966 h 1373767"/>
              <a:gd name="connsiteX0" fmla="*/ 0 w 1907046"/>
              <a:gd name="connsiteY0" fmla="*/ 228966 h 1373767"/>
              <a:gd name="connsiteX1" fmla="*/ 228966 w 1907046"/>
              <a:gd name="connsiteY1" fmla="*/ 0 h 1373767"/>
              <a:gd name="connsiteX2" fmla="*/ 1678080 w 1907046"/>
              <a:gd name="connsiteY2" fmla="*/ 0 h 1373767"/>
              <a:gd name="connsiteX3" fmla="*/ 1907046 w 1907046"/>
              <a:gd name="connsiteY3" fmla="*/ 228966 h 1373767"/>
              <a:gd name="connsiteX4" fmla="*/ 1907046 w 1907046"/>
              <a:gd name="connsiteY4" fmla="*/ 1144801 h 1373767"/>
              <a:gd name="connsiteX5" fmla="*/ 1678080 w 1907046"/>
              <a:gd name="connsiteY5" fmla="*/ 1373767 h 1373767"/>
              <a:gd name="connsiteX6" fmla="*/ 919916 w 1907046"/>
              <a:gd name="connsiteY6" fmla="*/ 561540 h 1373767"/>
              <a:gd name="connsiteX7" fmla="*/ 228966 w 1907046"/>
              <a:gd name="connsiteY7" fmla="*/ 1373767 h 1373767"/>
              <a:gd name="connsiteX8" fmla="*/ 0 w 1907046"/>
              <a:gd name="connsiteY8" fmla="*/ 1144801 h 1373767"/>
              <a:gd name="connsiteX9" fmla="*/ 0 w 1907046"/>
              <a:gd name="connsiteY9" fmla="*/ 228966 h 1373767"/>
              <a:gd name="connsiteX0" fmla="*/ 0 w 1907046"/>
              <a:gd name="connsiteY0" fmla="*/ 228966 h 1373767"/>
              <a:gd name="connsiteX1" fmla="*/ 228966 w 1907046"/>
              <a:gd name="connsiteY1" fmla="*/ 0 h 1373767"/>
              <a:gd name="connsiteX2" fmla="*/ 1678080 w 1907046"/>
              <a:gd name="connsiteY2" fmla="*/ 0 h 1373767"/>
              <a:gd name="connsiteX3" fmla="*/ 1907046 w 1907046"/>
              <a:gd name="connsiteY3" fmla="*/ 228966 h 1373767"/>
              <a:gd name="connsiteX4" fmla="*/ 1907046 w 1907046"/>
              <a:gd name="connsiteY4" fmla="*/ 1144801 h 1373767"/>
              <a:gd name="connsiteX5" fmla="*/ 1678080 w 1907046"/>
              <a:gd name="connsiteY5" fmla="*/ 1373767 h 1373767"/>
              <a:gd name="connsiteX6" fmla="*/ 919916 w 1907046"/>
              <a:gd name="connsiteY6" fmla="*/ 561540 h 1373767"/>
              <a:gd name="connsiteX7" fmla="*/ 228966 w 1907046"/>
              <a:gd name="connsiteY7" fmla="*/ 1373767 h 1373767"/>
              <a:gd name="connsiteX8" fmla="*/ 0 w 1907046"/>
              <a:gd name="connsiteY8" fmla="*/ 1144801 h 1373767"/>
              <a:gd name="connsiteX9" fmla="*/ 0 w 1907046"/>
              <a:gd name="connsiteY9" fmla="*/ 228966 h 1373767"/>
              <a:gd name="connsiteX0" fmla="*/ 0 w 1907046"/>
              <a:gd name="connsiteY0" fmla="*/ 228966 h 1373767"/>
              <a:gd name="connsiteX1" fmla="*/ 618432 w 1907046"/>
              <a:gd name="connsiteY1" fmla="*/ 67733 h 1373767"/>
              <a:gd name="connsiteX2" fmla="*/ 1678080 w 1907046"/>
              <a:gd name="connsiteY2" fmla="*/ 0 h 1373767"/>
              <a:gd name="connsiteX3" fmla="*/ 1907046 w 1907046"/>
              <a:gd name="connsiteY3" fmla="*/ 228966 h 1373767"/>
              <a:gd name="connsiteX4" fmla="*/ 1907046 w 1907046"/>
              <a:gd name="connsiteY4" fmla="*/ 1144801 h 1373767"/>
              <a:gd name="connsiteX5" fmla="*/ 1678080 w 1907046"/>
              <a:gd name="connsiteY5" fmla="*/ 1373767 h 1373767"/>
              <a:gd name="connsiteX6" fmla="*/ 919916 w 1907046"/>
              <a:gd name="connsiteY6" fmla="*/ 561540 h 1373767"/>
              <a:gd name="connsiteX7" fmla="*/ 228966 w 1907046"/>
              <a:gd name="connsiteY7" fmla="*/ 1373767 h 1373767"/>
              <a:gd name="connsiteX8" fmla="*/ 0 w 1907046"/>
              <a:gd name="connsiteY8" fmla="*/ 1144801 h 1373767"/>
              <a:gd name="connsiteX9" fmla="*/ 0 w 1907046"/>
              <a:gd name="connsiteY9" fmla="*/ 228966 h 1373767"/>
              <a:gd name="connsiteX0" fmla="*/ 127000 w 1907046"/>
              <a:gd name="connsiteY0" fmla="*/ 398300 h 1373767"/>
              <a:gd name="connsiteX1" fmla="*/ 618432 w 1907046"/>
              <a:gd name="connsiteY1" fmla="*/ 67733 h 1373767"/>
              <a:gd name="connsiteX2" fmla="*/ 1678080 w 1907046"/>
              <a:gd name="connsiteY2" fmla="*/ 0 h 1373767"/>
              <a:gd name="connsiteX3" fmla="*/ 1907046 w 1907046"/>
              <a:gd name="connsiteY3" fmla="*/ 228966 h 1373767"/>
              <a:gd name="connsiteX4" fmla="*/ 1907046 w 1907046"/>
              <a:gd name="connsiteY4" fmla="*/ 1144801 h 1373767"/>
              <a:gd name="connsiteX5" fmla="*/ 1678080 w 1907046"/>
              <a:gd name="connsiteY5" fmla="*/ 1373767 h 1373767"/>
              <a:gd name="connsiteX6" fmla="*/ 919916 w 1907046"/>
              <a:gd name="connsiteY6" fmla="*/ 561540 h 1373767"/>
              <a:gd name="connsiteX7" fmla="*/ 228966 w 1907046"/>
              <a:gd name="connsiteY7" fmla="*/ 1373767 h 1373767"/>
              <a:gd name="connsiteX8" fmla="*/ 0 w 1907046"/>
              <a:gd name="connsiteY8" fmla="*/ 1144801 h 1373767"/>
              <a:gd name="connsiteX9" fmla="*/ 127000 w 1907046"/>
              <a:gd name="connsiteY9" fmla="*/ 398300 h 1373767"/>
              <a:gd name="connsiteX0" fmla="*/ 127000 w 1907046"/>
              <a:gd name="connsiteY0" fmla="*/ 330567 h 1306034"/>
              <a:gd name="connsiteX1" fmla="*/ 618432 w 1907046"/>
              <a:gd name="connsiteY1" fmla="*/ 0 h 1306034"/>
              <a:gd name="connsiteX2" fmla="*/ 1551080 w 1907046"/>
              <a:gd name="connsiteY2" fmla="*/ 118534 h 1306034"/>
              <a:gd name="connsiteX3" fmla="*/ 1907046 w 1907046"/>
              <a:gd name="connsiteY3" fmla="*/ 161233 h 1306034"/>
              <a:gd name="connsiteX4" fmla="*/ 1907046 w 1907046"/>
              <a:gd name="connsiteY4" fmla="*/ 1077068 h 1306034"/>
              <a:gd name="connsiteX5" fmla="*/ 1678080 w 1907046"/>
              <a:gd name="connsiteY5" fmla="*/ 1306034 h 1306034"/>
              <a:gd name="connsiteX6" fmla="*/ 919916 w 1907046"/>
              <a:gd name="connsiteY6" fmla="*/ 493807 h 1306034"/>
              <a:gd name="connsiteX7" fmla="*/ 228966 w 1907046"/>
              <a:gd name="connsiteY7" fmla="*/ 1306034 h 1306034"/>
              <a:gd name="connsiteX8" fmla="*/ 0 w 1907046"/>
              <a:gd name="connsiteY8" fmla="*/ 1077068 h 1306034"/>
              <a:gd name="connsiteX9" fmla="*/ 127000 w 1907046"/>
              <a:gd name="connsiteY9" fmla="*/ 330567 h 1306034"/>
              <a:gd name="connsiteX0" fmla="*/ 127000 w 1907046"/>
              <a:gd name="connsiteY0" fmla="*/ 330567 h 1306034"/>
              <a:gd name="connsiteX1" fmla="*/ 618432 w 1907046"/>
              <a:gd name="connsiteY1" fmla="*/ 0 h 1306034"/>
              <a:gd name="connsiteX2" fmla="*/ 1551080 w 1907046"/>
              <a:gd name="connsiteY2" fmla="*/ 118534 h 1306034"/>
              <a:gd name="connsiteX3" fmla="*/ 1890112 w 1907046"/>
              <a:gd name="connsiteY3" fmla="*/ 457566 h 1306034"/>
              <a:gd name="connsiteX4" fmla="*/ 1907046 w 1907046"/>
              <a:gd name="connsiteY4" fmla="*/ 1077068 h 1306034"/>
              <a:gd name="connsiteX5" fmla="*/ 1678080 w 1907046"/>
              <a:gd name="connsiteY5" fmla="*/ 1306034 h 1306034"/>
              <a:gd name="connsiteX6" fmla="*/ 919916 w 1907046"/>
              <a:gd name="connsiteY6" fmla="*/ 493807 h 1306034"/>
              <a:gd name="connsiteX7" fmla="*/ 228966 w 1907046"/>
              <a:gd name="connsiteY7" fmla="*/ 1306034 h 1306034"/>
              <a:gd name="connsiteX8" fmla="*/ 0 w 1907046"/>
              <a:gd name="connsiteY8" fmla="*/ 1077068 h 1306034"/>
              <a:gd name="connsiteX9" fmla="*/ 127000 w 1907046"/>
              <a:gd name="connsiteY9" fmla="*/ 330567 h 1306034"/>
              <a:gd name="connsiteX0" fmla="*/ 127000 w 1907046"/>
              <a:gd name="connsiteY0" fmla="*/ 220500 h 1195967"/>
              <a:gd name="connsiteX1" fmla="*/ 626899 w 1907046"/>
              <a:gd name="connsiteY1" fmla="*/ 0 h 1195967"/>
              <a:gd name="connsiteX2" fmla="*/ 1551080 w 1907046"/>
              <a:gd name="connsiteY2" fmla="*/ 8467 h 1195967"/>
              <a:gd name="connsiteX3" fmla="*/ 1890112 w 1907046"/>
              <a:gd name="connsiteY3" fmla="*/ 347499 h 1195967"/>
              <a:gd name="connsiteX4" fmla="*/ 1907046 w 1907046"/>
              <a:gd name="connsiteY4" fmla="*/ 967001 h 1195967"/>
              <a:gd name="connsiteX5" fmla="*/ 1678080 w 1907046"/>
              <a:gd name="connsiteY5" fmla="*/ 1195967 h 1195967"/>
              <a:gd name="connsiteX6" fmla="*/ 919916 w 1907046"/>
              <a:gd name="connsiteY6" fmla="*/ 383740 h 1195967"/>
              <a:gd name="connsiteX7" fmla="*/ 228966 w 1907046"/>
              <a:gd name="connsiteY7" fmla="*/ 1195967 h 1195967"/>
              <a:gd name="connsiteX8" fmla="*/ 0 w 1907046"/>
              <a:gd name="connsiteY8" fmla="*/ 967001 h 1195967"/>
              <a:gd name="connsiteX9" fmla="*/ 127000 w 1907046"/>
              <a:gd name="connsiteY9" fmla="*/ 220500 h 1195967"/>
              <a:gd name="connsiteX0" fmla="*/ 127000 w 1907046"/>
              <a:gd name="connsiteY0" fmla="*/ 220500 h 1204434"/>
              <a:gd name="connsiteX1" fmla="*/ 626899 w 1907046"/>
              <a:gd name="connsiteY1" fmla="*/ 0 h 1204434"/>
              <a:gd name="connsiteX2" fmla="*/ 1551080 w 1907046"/>
              <a:gd name="connsiteY2" fmla="*/ 8467 h 1204434"/>
              <a:gd name="connsiteX3" fmla="*/ 1890112 w 1907046"/>
              <a:gd name="connsiteY3" fmla="*/ 347499 h 1204434"/>
              <a:gd name="connsiteX4" fmla="*/ 1907046 w 1907046"/>
              <a:gd name="connsiteY4" fmla="*/ 967001 h 1204434"/>
              <a:gd name="connsiteX5" fmla="*/ 1678080 w 1907046"/>
              <a:gd name="connsiteY5" fmla="*/ 1195967 h 1204434"/>
              <a:gd name="connsiteX6" fmla="*/ 919916 w 1907046"/>
              <a:gd name="connsiteY6" fmla="*/ 383740 h 1204434"/>
              <a:gd name="connsiteX7" fmla="*/ 440633 w 1907046"/>
              <a:gd name="connsiteY7" fmla="*/ 1204434 h 1204434"/>
              <a:gd name="connsiteX8" fmla="*/ 0 w 1907046"/>
              <a:gd name="connsiteY8" fmla="*/ 967001 h 1204434"/>
              <a:gd name="connsiteX9" fmla="*/ 127000 w 1907046"/>
              <a:gd name="connsiteY9" fmla="*/ 220500 h 1204434"/>
              <a:gd name="connsiteX0" fmla="*/ 42333 w 1822379"/>
              <a:gd name="connsiteY0" fmla="*/ 220500 h 1204434"/>
              <a:gd name="connsiteX1" fmla="*/ 542232 w 1822379"/>
              <a:gd name="connsiteY1" fmla="*/ 0 h 1204434"/>
              <a:gd name="connsiteX2" fmla="*/ 1466413 w 1822379"/>
              <a:gd name="connsiteY2" fmla="*/ 8467 h 1204434"/>
              <a:gd name="connsiteX3" fmla="*/ 1805445 w 1822379"/>
              <a:gd name="connsiteY3" fmla="*/ 347499 h 1204434"/>
              <a:gd name="connsiteX4" fmla="*/ 1822379 w 1822379"/>
              <a:gd name="connsiteY4" fmla="*/ 967001 h 1204434"/>
              <a:gd name="connsiteX5" fmla="*/ 1593413 w 1822379"/>
              <a:gd name="connsiteY5" fmla="*/ 1195967 h 1204434"/>
              <a:gd name="connsiteX6" fmla="*/ 835249 w 1822379"/>
              <a:gd name="connsiteY6" fmla="*/ 383740 h 1204434"/>
              <a:gd name="connsiteX7" fmla="*/ 355966 w 1822379"/>
              <a:gd name="connsiteY7" fmla="*/ 1204434 h 1204434"/>
              <a:gd name="connsiteX8" fmla="*/ 0 w 1822379"/>
              <a:gd name="connsiteY8" fmla="*/ 975468 h 1204434"/>
              <a:gd name="connsiteX9" fmla="*/ 42333 w 1822379"/>
              <a:gd name="connsiteY9" fmla="*/ 220500 h 1204434"/>
              <a:gd name="connsiteX0" fmla="*/ 42333 w 1822379"/>
              <a:gd name="connsiteY0" fmla="*/ 220500 h 1204434"/>
              <a:gd name="connsiteX1" fmla="*/ 542232 w 1822379"/>
              <a:gd name="connsiteY1" fmla="*/ 0 h 1204434"/>
              <a:gd name="connsiteX2" fmla="*/ 1466413 w 1822379"/>
              <a:gd name="connsiteY2" fmla="*/ 8467 h 1204434"/>
              <a:gd name="connsiteX3" fmla="*/ 1805445 w 1822379"/>
              <a:gd name="connsiteY3" fmla="*/ 347499 h 1204434"/>
              <a:gd name="connsiteX4" fmla="*/ 1822379 w 1822379"/>
              <a:gd name="connsiteY4" fmla="*/ 967001 h 1204434"/>
              <a:gd name="connsiteX5" fmla="*/ 1356346 w 1822379"/>
              <a:gd name="connsiteY5" fmla="*/ 1195967 h 1204434"/>
              <a:gd name="connsiteX6" fmla="*/ 835249 w 1822379"/>
              <a:gd name="connsiteY6" fmla="*/ 383740 h 1204434"/>
              <a:gd name="connsiteX7" fmla="*/ 355966 w 1822379"/>
              <a:gd name="connsiteY7" fmla="*/ 1204434 h 1204434"/>
              <a:gd name="connsiteX8" fmla="*/ 0 w 1822379"/>
              <a:gd name="connsiteY8" fmla="*/ 975468 h 1204434"/>
              <a:gd name="connsiteX9" fmla="*/ 42333 w 1822379"/>
              <a:gd name="connsiteY9" fmla="*/ 220500 h 1204434"/>
              <a:gd name="connsiteX0" fmla="*/ 0 w 1822379"/>
              <a:gd name="connsiteY0" fmla="*/ 228966 h 1204434"/>
              <a:gd name="connsiteX1" fmla="*/ 542232 w 1822379"/>
              <a:gd name="connsiteY1" fmla="*/ 0 h 1204434"/>
              <a:gd name="connsiteX2" fmla="*/ 1466413 w 1822379"/>
              <a:gd name="connsiteY2" fmla="*/ 8467 h 1204434"/>
              <a:gd name="connsiteX3" fmla="*/ 1805445 w 1822379"/>
              <a:gd name="connsiteY3" fmla="*/ 347499 h 1204434"/>
              <a:gd name="connsiteX4" fmla="*/ 1822379 w 1822379"/>
              <a:gd name="connsiteY4" fmla="*/ 967001 h 1204434"/>
              <a:gd name="connsiteX5" fmla="*/ 1356346 w 1822379"/>
              <a:gd name="connsiteY5" fmla="*/ 1195967 h 1204434"/>
              <a:gd name="connsiteX6" fmla="*/ 835249 w 1822379"/>
              <a:gd name="connsiteY6" fmla="*/ 383740 h 1204434"/>
              <a:gd name="connsiteX7" fmla="*/ 355966 w 1822379"/>
              <a:gd name="connsiteY7" fmla="*/ 1204434 h 1204434"/>
              <a:gd name="connsiteX8" fmla="*/ 0 w 1822379"/>
              <a:gd name="connsiteY8" fmla="*/ 975468 h 1204434"/>
              <a:gd name="connsiteX9" fmla="*/ 0 w 1822379"/>
              <a:gd name="connsiteY9" fmla="*/ 228966 h 1204434"/>
              <a:gd name="connsiteX0" fmla="*/ 0 w 1805445"/>
              <a:gd name="connsiteY0" fmla="*/ 228966 h 1204434"/>
              <a:gd name="connsiteX1" fmla="*/ 542232 w 1805445"/>
              <a:gd name="connsiteY1" fmla="*/ 0 h 1204434"/>
              <a:gd name="connsiteX2" fmla="*/ 1466413 w 1805445"/>
              <a:gd name="connsiteY2" fmla="*/ 8467 h 1204434"/>
              <a:gd name="connsiteX3" fmla="*/ 1805445 w 1805445"/>
              <a:gd name="connsiteY3" fmla="*/ 347499 h 1204434"/>
              <a:gd name="connsiteX4" fmla="*/ 1805445 w 1805445"/>
              <a:gd name="connsiteY4" fmla="*/ 1000868 h 1204434"/>
              <a:gd name="connsiteX5" fmla="*/ 1356346 w 1805445"/>
              <a:gd name="connsiteY5" fmla="*/ 1195967 h 1204434"/>
              <a:gd name="connsiteX6" fmla="*/ 835249 w 1805445"/>
              <a:gd name="connsiteY6" fmla="*/ 383740 h 1204434"/>
              <a:gd name="connsiteX7" fmla="*/ 355966 w 1805445"/>
              <a:gd name="connsiteY7" fmla="*/ 1204434 h 1204434"/>
              <a:gd name="connsiteX8" fmla="*/ 0 w 1805445"/>
              <a:gd name="connsiteY8" fmla="*/ 975468 h 1204434"/>
              <a:gd name="connsiteX9" fmla="*/ 0 w 1805445"/>
              <a:gd name="connsiteY9" fmla="*/ 228966 h 1204434"/>
              <a:gd name="connsiteX0" fmla="*/ 0 w 1805445"/>
              <a:gd name="connsiteY0" fmla="*/ 228966 h 1204434"/>
              <a:gd name="connsiteX1" fmla="*/ 542232 w 1805445"/>
              <a:gd name="connsiteY1" fmla="*/ 0 h 1204434"/>
              <a:gd name="connsiteX2" fmla="*/ 1466413 w 1805445"/>
              <a:gd name="connsiteY2" fmla="*/ 8467 h 1204434"/>
              <a:gd name="connsiteX3" fmla="*/ 1796978 w 1805445"/>
              <a:gd name="connsiteY3" fmla="*/ 245899 h 1204434"/>
              <a:gd name="connsiteX4" fmla="*/ 1805445 w 1805445"/>
              <a:gd name="connsiteY4" fmla="*/ 1000868 h 1204434"/>
              <a:gd name="connsiteX5" fmla="*/ 1356346 w 1805445"/>
              <a:gd name="connsiteY5" fmla="*/ 1195967 h 1204434"/>
              <a:gd name="connsiteX6" fmla="*/ 835249 w 1805445"/>
              <a:gd name="connsiteY6" fmla="*/ 383740 h 1204434"/>
              <a:gd name="connsiteX7" fmla="*/ 355966 w 1805445"/>
              <a:gd name="connsiteY7" fmla="*/ 1204434 h 1204434"/>
              <a:gd name="connsiteX8" fmla="*/ 0 w 1805445"/>
              <a:gd name="connsiteY8" fmla="*/ 975468 h 1204434"/>
              <a:gd name="connsiteX9" fmla="*/ 0 w 1805445"/>
              <a:gd name="connsiteY9" fmla="*/ 228966 h 12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5445" h="1204434">
                <a:moveTo>
                  <a:pt x="0" y="228966"/>
                </a:moveTo>
                <a:cubicBezTo>
                  <a:pt x="0" y="102512"/>
                  <a:pt x="415778" y="0"/>
                  <a:pt x="542232" y="0"/>
                </a:cubicBezTo>
                <a:lnTo>
                  <a:pt x="1466413" y="8467"/>
                </a:lnTo>
                <a:cubicBezTo>
                  <a:pt x="1592867" y="8467"/>
                  <a:pt x="1796978" y="119445"/>
                  <a:pt x="1796978" y="245899"/>
                </a:cubicBezTo>
                <a:cubicBezTo>
                  <a:pt x="1799800" y="497555"/>
                  <a:pt x="1802623" y="749212"/>
                  <a:pt x="1805445" y="1000868"/>
                </a:cubicBezTo>
                <a:cubicBezTo>
                  <a:pt x="1805445" y="1127322"/>
                  <a:pt x="1482800" y="1195967"/>
                  <a:pt x="1356346" y="1195967"/>
                </a:cubicBezTo>
                <a:cubicBezTo>
                  <a:pt x="1114914" y="1193336"/>
                  <a:pt x="1076681" y="386371"/>
                  <a:pt x="835249" y="383740"/>
                </a:cubicBezTo>
                <a:cubicBezTo>
                  <a:pt x="593643" y="386371"/>
                  <a:pt x="597572" y="1201803"/>
                  <a:pt x="355966" y="1204434"/>
                </a:cubicBezTo>
                <a:cubicBezTo>
                  <a:pt x="229512" y="1204434"/>
                  <a:pt x="0" y="1101922"/>
                  <a:pt x="0" y="975468"/>
                </a:cubicBezTo>
                <a:lnTo>
                  <a:pt x="0" y="228966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EA5ED84-774E-FBA8-0F3F-9CDE7011BB65}"/>
              </a:ext>
            </a:extLst>
          </p:cNvPr>
          <p:cNvCxnSpPr>
            <a:cxnSpLocks/>
          </p:cNvCxnSpPr>
          <p:nvPr/>
        </p:nvCxnSpPr>
        <p:spPr bwMode="gray">
          <a:xfrm flipV="1">
            <a:off x="2596494" y="3977831"/>
            <a:ext cx="237638" cy="786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71689CDB-DE39-D659-ECA6-E17F83D38A1C}"/>
              </a:ext>
            </a:extLst>
          </p:cNvPr>
          <p:cNvSpPr/>
          <p:nvPr/>
        </p:nvSpPr>
        <p:spPr bwMode="gray">
          <a:xfrm>
            <a:off x="2801764" y="401583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E4DCC24-8497-00E6-6A55-244933E5D96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60570" y="3963889"/>
            <a:ext cx="301197" cy="945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23F79F7B-EAA8-7341-0602-90C10725CF0A}"/>
              </a:ext>
            </a:extLst>
          </p:cNvPr>
          <p:cNvSpPr/>
          <p:nvPr/>
        </p:nvSpPr>
        <p:spPr bwMode="gray">
          <a:xfrm>
            <a:off x="732323" y="4021024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17C7F69-819E-6599-54DF-E456C03C0C18}"/>
              </a:ext>
            </a:extLst>
          </p:cNvPr>
          <p:cNvCxnSpPr>
            <a:cxnSpLocks/>
          </p:cNvCxnSpPr>
          <p:nvPr/>
        </p:nvCxnSpPr>
        <p:spPr bwMode="gray">
          <a:xfrm flipV="1">
            <a:off x="3014482" y="3070914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03F86E8C-27E3-5757-88AC-51B5A38CC562}"/>
              </a:ext>
            </a:extLst>
          </p:cNvPr>
          <p:cNvSpPr/>
          <p:nvPr/>
        </p:nvSpPr>
        <p:spPr bwMode="gray">
          <a:xfrm>
            <a:off x="3081446" y="311511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B3B6639-6DD8-9D24-D81E-D7884F1A2C23}"/>
              </a:ext>
            </a:extLst>
          </p:cNvPr>
          <p:cNvCxnSpPr>
            <a:cxnSpLocks/>
          </p:cNvCxnSpPr>
          <p:nvPr/>
        </p:nvCxnSpPr>
        <p:spPr bwMode="gray">
          <a:xfrm flipV="1">
            <a:off x="824593" y="3081245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7BE37408-FE42-AA92-DD12-C77A25F8C687}"/>
              </a:ext>
            </a:extLst>
          </p:cNvPr>
          <p:cNvSpPr/>
          <p:nvPr/>
        </p:nvSpPr>
        <p:spPr bwMode="gray">
          <a:xfrm>
            <a:off x="891557" y="312544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84823B6-0426-205E-75A3-306A0B77EEA9}"/>
              </a:ext>
            </a:extLst>
          </p:cNvPr>
          <p:cNvCxnSpPr>
            <a:cxnSpLocks/>
          </p:cNvCxnSpPr>
          <p:nvPr/>
        </p:nvCxnSpPr>
        <p:spPr bwMode="gray">
          <a:xfrm flipV="1">
            <a:off x="1964180" y="3158539"/>
            <a:ext cx="159055" cy="1702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2093DA0F-059A-1B32-CF7D-2737AE472276}"/>
              </a:ext>
            </a:extLst>
          </p:cNvPr>
          <p:cNvSpPr/>
          <p:nvPr/>
        </p:nvSpPr>
        <p:spPr bwMode="gray">
          <a:xfrm>
            <a:off x="2094550" y="325373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74A85E5-3813-4073-9CBB-D4765BE830FA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427502" y="3155465"/>
            <a:ext cx="160342" cy="1606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6F023F30-7E85-CF0C-F7C8-9D7D7E9D90AF}"/>
              </a:ext>
            </a:extLst>
          </p:cNvPr>
          <p:cNvSpPr/>
          <p:nvPr/>
        </p:nvSpPr>
        <p:spPr bwMode="gray">
          <a:xfrm>
            <a:off x="1337484" y="324440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1BB67CB-0D2E-7697-1DD6-A1750F20D913}"/>
              </a:ext>
            </a:extLst>
          </p:cNvPr>
          <p:cNvCxnSpPr>
            <a:cxnSpLocks/>
          </p:cNvCxnSpPr>
          <p:nvPr/>
        </p:nvCxnSpPr>
        <p:spPr bwMode="gray">
          <a:xfrm flipV="1">
            <a:off x="3023941" y="2333272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06B831D8-8939-8B6B-C6DF-232AF11FDF8E}"/>
              </a:ext>
            </a:extLst>
          </p:cNvPr>
          <p:cNvSpPr/>
          <p:nvPr/>
        </p:nvSpPr>
        <p:spPr bwMode="gray">
          <a:xfrm>
            <a:off x="3090905" y="2377474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17D0165-5E30-7F6F-DB3E-22BFB5FE1BBC}"/>
              </a:ext>
            </a:extLst>
          </p:cNvPr>
          <p:cNvCxnSpPr>
            <a:cxnSpLocks/>
          </p:cNvCxnSpPr>
          <p:nvPr/>
        </p:nvCxnSpPr>
        <p:spPr bwMode="gray">
          <a:xfrm flipV="1">
            <a:off x="2329282" y="2319623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5761A56A-B9B1-AA91-A70D-3F23137552D3}"/>
              </a:ext>
            </a:extLst>
          </p:cNvPr>
          <p:cNvSpPr/>
          <p:nvPr/>
        </p:nvSpPr>
        <p:spPr bwMode="gray">
          <a:xfrm>
            <a:off x="2396246" y="2363825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7C8B3A53-0865-6EED-A3F1-B00954D12147}"/>
              </a:ext>
            </a:extLst>
          </p:cNvPr>
          <p:cNvCxnSpPr>
            <a:cxnSpLocks/>
          </p:cNvCxnSpPr>
          <p:nvPr/>
        </p:nvCxnSpPr>
        <p:spPr bwMode="gray">
          <a:xfrm flipV="1">
            <a:off x="1500502" y="233452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3F5D30B8-C525-706C-5ACC-FDFB021182BF}"/>
              </a:ext>
            </a:extLst>
          </p:cNvPr>
          <p:cNvSpPr/>
          <p:nvPr/>
        </p:nvSpPr>
        <p:spPr bwMode="gray">
          <a:xfrm>
            <a:off x="1567466" y="237873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9186282-A3E7-2CF6-49D1-870179707C7F}"/>
              </a:ext>
            </a:extLst>
          </p:cNvPr>
          <p:cNvCxnSpPr>
            <a:cxnSpLocks/>
          </p:cNvCxnSpPr>
          <p:nvPr/>
        </p:nvCxnSpPr>
        <p:spPr bwMode="gray">
          <a:xfrm flipV="1">
            <a:off x="817284" y="2335207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833D9130-C158-DA68-A4A6-7B3CE9DDD2A8}"/>
              </a:ext>
            </a:extLst>
          </p:cNvPr>
          <p:cNvSpPr/>
          <p:nvPr/>
        </p:nvSpPr>
        <p:spPr bwMode="gray">
          <a:xfrm>
            <a:off x="884248" y="237940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72890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2" grpId="0" animBg="1"/>
      <p:bldP spid="84" grpId="0" animBg="1"/>
      <p:bldP spid="88" grpId="0" animBg="1"/>
      <p:bldP spid="90" grpId="0" animBg="1"/>
      <p:bldP spid="92" grpId="0" animBg="1"/>
      <p:bldP spid="94" grpId="0" animBg="1"/>
      <p:bldP spid="108" grpId="0" animBg="1"/>
      <p:bldP spid="112" grpId="0" animBg="1"/>
      <p:bldP spid="114" grpId="0" animBg="1"/>
      <p:bldP spid="116" grpId="0" animBg="1"/>
      <p:bldP spid="118" grpId="0" animBg="1"/>
      <p:bldP spid="120" grpId="0" animBg="1"/>
      <p:bldP spid="125" grpId="0" animBg="1"/>
      <p:bldP spid="129" grpId="0" animBg="1"/>
      <p:bldP spid="131" grpId="0" animBg="1"/>
      <p:bldP spid="134" grpId="0" animBg="1"/>
      <p:bldP spid="144" grpId="0" animBg="1"/>
      <p:bldP spid="147" grpId="0" animBg="1"/>
      <p:bldP spid="150" grpId="0" animBg="1"/>
      <p:bldP spid="152" grpId="0" animBg="1"/>
      <p:bldP spid="154" grpId="0" animBg="1"/>
      <p:bldP spid="157" grpId="0" animBg="1"/>
      <p:bldP spid="161" grpId="0" animBg="1"/>
      <p:bldP spid="163" grpId="0" animBg="1"/>
      <p:bldP spid="165" grpId="0" animBg="1"/>
      <p:bldP spid="1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BB2BCDF-0D46-9043-BB8E-2887D87AA50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73464" cy="3563938"/>
              </a:xfrm>
            </p:spPr>
            <p:txBody>
              <a:bodyPr/>
              <a:lstStyle/>
              <a:p>
                <a:r>
                  <a:rPr lang="en-US" b="1" dirty="0"/>
                  <a:t>Match Quality</a:t>
                </a:r>
                <a:r>
                  <a:rPr lang="en-US" dirty="0"/>
                  <a:t>: Decide if two players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should be matched</a:t>
                </a:r>
              </a:p>
              <a:p>
                <a:pPr lvl="1"/>
                <a:r>
                  <a:rPr lang="en-US" sz="1200" b="1" dirty="0"/>
                  <a:t>Idea</a:t>
                </a:r>
                <a:r>
                  <a:rPr lang="en-US" sz="1200" dirty="0"/>
                  <a:t>: Pick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200" dirty="0"/>
                  <a:t> where the two players have equal skills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Quality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Observation</a:t>
                </a:r>
                <a:r>
                  <a:rPr lang="en-US" sz="1200" dirty="0"/>
                  <a:t>: This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200" dirty="0"/>
                  <a:t> approximately maximizes the information (entropy!) of the predicted match outcome because it gets closest to 50% winning probability</a:t>
                </a:r>
              </a:p>
              <a:p>
                <a:endParaRPr lang="en-US" b="1" dirty="0"/>
              </a:p>
              <a:p>
                <a:r>
                  <a:rPr lang="en-US" b="1" dirty="0"/>
                  <a:t>Leaderboard</a:t>
                </a:r>
                <a:r>
                  <a:rPr lang="en-US" dirty="0"/>
                  <a:t>: Decide how to display the best to worst player</a:t>
                </a:r>
              </a:p>
              <a:p>
                <a:pPr lvl="1"/>
                <a:r>
                  <a:rPr lang="en-US" sz="1200" b="1" dirty="0"/>
                  <a:t>Observation</a:t>
                </a:r>
                <a:r>
                  <a:rPr lang="en-US" sz="1200" dirty="0"/>
                  <a:t>: There is an asymmetry in making a ranking mistake</a:t>
                </a:r>
              </a:p>
              <a:p>
                <a:pPr lvl="2"/>
                <a:r>
                  <a:rPr lang="en-US" sz="1200" b="1" dirty="0"/>
                  <a:t>Cheap</a:t>
                </a:r>
                <a:r>
                  <a:rPr lang="en-US" sz="1200" dirty="0"/>
                  <a:t>: Ranking a truly good player lower than they should be (why?)</a:t>
                </a:r>
              </a:p>
              <a:p>
                <a:pPr lvl="2"/>
                <a:r>
                  <a:rPr lang="en-US" sz="1200" b="1" dirty="0"/>
                  <a:t>Expensive</a:t>
                </a:r>
                <a:r>
                  <a:rPr lang="en-US" sz="1200" dirty="0"/>
                  <a:t>: Ranking a truly bad player higher than they should be (why?)</a:t>
                </a:r>
              </a:p>
              <a:p>
                <a:pPr lvl="2"/>
                <a:r>
                  <a:rPr lang="en-US" sz="1200" b="0" dirty="0"/>
                  <a:t>The loss minimizer of this decision process is a </a:t>
                </a:r>
                <a:r>
                  <a:rPr lang="en-US" sz="1200" b="1" dirty="0"/>
                  <a:t>quantile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BB2BCDF-0D46-9043-BB8E-2887D87AA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7346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97F53D-A771-218F-AB73-94750ECE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Making: Match Quality and Leaderboards</a:t>
            </a:r>
          </a:p>
        </p:txBody>
      </p:sp>
      <p:pic>
        <p:nvPicPr>
          <p:cNvPr id="5" name="Picture 43">
            <a:extLst>
              <a:ext uri="{FF2B5EF4-FFF2-40B4-BE49-F238E27FC236}">
                <a16:creationId xmlns:a16="http://schemas.microsoft.com/office/drawing/2014/main" id="{B65BC8B0-B1F1-2E94-FC70-DC7D75F2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1339098"/>
            <a:ext cx="1414157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608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BF5249-5145-742B-A382-14D837A047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Data Set: Halo 2 Beta</a:t>
            </a:r>
          </a:p>
          <a:p>
            <a:pPr lvl="1"/>
            <a:r>
              <a:rPr lang="en-GB" sz="1200" b="0" dirty="0"/>
              <a:t>3 game modes</a:t>
            </a:r>
          </a:p>
          <a:p>
            <a:pPr lvl="2"/>
            <a:r>
              <a:rPr lang="en-GB" sz="1200" b="0" dirty="0"/>
              <a:t>Free-for-All</a:t>
            </a:r>
          </a:p>
          <a:p>
            <a:pPr lvl="2"/>
            <a:r>
              <a:rPr lang="en-GB" sz="1200" b="0" dirty="0"/>
              <a:t>Two Teams</a:t>
            </a:r>
          </a:p>
          <a:p>
            <a:pPr lvl="2"/>
            <a:r>
              <a:rPr lang="en-GB" sz="1200" b="0" dirty="0"/>
              <a:t>1 vs. 1</a:t>
            </a:r>
          </a:p>
          <a:p>
            <a:pPr lvl="1"/>
            <a:r>
              <a:rPr lang="en-GB" sz="1200" b="0" dirty="0"/>
              <a:t>&gt; 60,000 match outcomes</a:t>
            </a:r>
          </a:p>
          <a:p>
            <a:pPr lvl="1"/>
            <a:r>
              <a:rPr lang="en-GB" sz="1200" b="0" dirty="0"/>
              <a:t>≈ 6,000 players </a:t>
            </a:r>
          </a:p>
          <a:p>
            <a:pPr lvl="1"/>
            <a:r>
              <a:rPr lang="en-GB" sz="1200" b="0" dirty="0"/>
              <a:t>6 weeks of game play</a:t>
            </a:r>
          </a:p>
          <a:p>
            <a:pPr lvl="1"/>
            <a:r>
              <a:rPr lang="en-GB" sz="1200" b="0" dirty="0" err="1"/>
              <a:t>Publically</a:t>
            </a:r>
            <a:r>
              <a:rPr lang="en-GB" sz="1200" b="0" dirty="0"/>
              <a:t> available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A674D-40DC-D94C-FFA0-1E5708D9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Picture 2" descr="http://media.teamxbox.com/dailyposts/boxart/halo2_standard_uk/standard_2D_hi-res.jpg">
            <a:extLst>
              <a:ext uri="{FF2B5EF4-FFF2-40B4-BE49-F238E27FC236}">
                <a16:creationId xmlns:a16="http://schemas.microsoft.com/office/drawing/2014/main" id="{4448771E-1900-275E-F27D-22DC09C7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1239837"/>
            <a:ext cx="1282682" cy="1821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1" name="Freeform 56">
            <a:extLst>
              <a:ext uri="{FF2B5EF4-FFF2-40B4-BE49-F238E27FC236}">
                <a16:creationId xmlns:a16="http://schemas.microsoft.com/office/drawing/2014/main" id="{3CF4ECD7-A020-5B77-B62F-0C07AAB8713A}"/>
              </a:ext>
            </a:extLst>
          </p:cNvPr>
          <p:cNvSpPr>
            <a:spLocks/>
          </p:cNvSpPr>
          <p:nvPr/>
        </p:nvSpPr>
        <p:spPr bwMode="auto">
          <a:xfrm>
            <a:off x="3655473" y="1289687"/>
            <a:ext cx="945451" cy="2703134"/>
          </a:xfrm>
          <a:custGeom>
            <a:avLst/>
            <a:gdLst/>
            <a:ahLst/>
            <a:cxnLst>
              <a:cxn ang="0">
                <a:pos x="8" y="1203"/>
              </a:cxn>
              <a:cxn ang="0">
                <a:pos x="25" y="706"/>
              </a:cxn>
              <a:cxn ang="0">
                <a:pos x="41" y="349"/>
              </a:cxn>
              <a:cxn ang="0">
                <a:pos x="58" y="141"/>
              </a:cxn>
              <a:cxn ang="0">
                <a:pos x="74" y="208"/>
              </a:cxn>
              <a:cxn ang="0">
                <a:pos x="99" y="141"/>
              </a:cxn>
              <a:cxn ang="0">
                <a:pos x="116" y="141"/>
              </a:cxn>
              <a:cxn ang="0">
                <a:pos x="133" y="141"/>
              </a:cxn>
              <a:cxn ang="0">
                <a:pos x="149" y="141"/>
              </a:cxn>
              <a:cxn ang="0">
                <a:pos x="166" y="67"/>
              </a:cxn>
              <a:cxn ang="0">
                <a:pos x="182" y="67"/>
              </a:cxn>
              <a:cxn ang="0">
                <a:pos x="207" y="67"/>
              </a:cxn>
              <a:cxn ang="0">
                <a:pos x="224" y="67"/>
              </a:cxn>
              <a:cxn ang="0">
                <a:pos x="240" y="141"/>
              </a:cxn>
              <a:cxn ang="0">
                <a:pos x="257" y="141"/>
              </a:cxn>
              <a:cxn ang="0">
                <a:pos x="274" y="141"/>
              </a:cxn>
              <a:cxn ang="0">
                <a:pos x="290" y="141"/>
              </a:cxn>
              <a:cxn ang="0">
                <a:pos x="315" y="67"/>
              </a:cxn>
              <a:cxn ang="0">
                <a:pos x="332" y="67"/>
              </a:cxn>
              <a:cxn ang="0">
                <a:pos x="348" y="141"/>
              </a:cxn>
              <a:cxn ang="0">
                <a:pos x="365" y="67"/>
              </a:cxn>
              <a:cxn ang="0">
                <a:pos x="381" y="67"/>
              </a:cxn>
              <a:cxn ang="0">
                <a:pos x="398" y="67"/>
              </a:cxn>
              <a:cxn ang="0">
                <a:pos x="423" y="67"/>
              </a:cxn>
              <a:cxn ang="0">
                <a:pos x="439" y="67"/>
              </a:cxn>
              <a:cxn ang="0">
                <a:pos x="456" y="141"/>
              </a:cxn>
              <a:cxn ang="0">
                <a:pos x="473" y="67"/>
              </a:cxn>
              <a:cxn ang="0">
                <a:pos x="489" y="67"/>
              </a:cxn>
              <a:cxn ang="0">
                <a:pos x="506" y="67"/>
              </a:cxn>
              <a:cxn ang="0">
                <a:pos x="531" y="67"/>
              </a:cxn>
              <a:cxn ang="0">
                <a:pos x="547" y="141"/>
              </a:cxn>
              <a:cxn ang="0">
                <a:pos x="564" y="67"/>
              </a:cxn>
              <a:cxn ang="0">
                <a:pos x="580" y="67"/>
              </a:cxn>
              <a:cxn ang="0">
                <a:pos x="597" y="67"/>
              </a:cxn>
              <a:cxn ang="0">
                <a:pos x="614" y="67"/>
              </a:cxn>
              <a:cxn ang="0">
                <a:pos x="638" y="67"/>
              </a:cxn>
              <a:cxn ang="0">
                <a:pos x="655" y="67"/>
              </a:cxn>
              <a:cxn ang="0">
                <a:pos x="672" y="67"/>
              </a:cxn>
              <a:cxn ang="0">
                <a:pos x="688" y="67"/>
              </a:cxn>
              <a:cxn ang="0">
                <a:pos x="705" y="67"/>
              </a:cxn>
              <a:cxn ang="0">
                <a:pos x="721" y="67"/>
              </a:cxn>
              <a:cxn ang="0">
                <a:pos x="746" y="0"/>
              </a:cxn>
              <a:cxn ang="0">
                <a:pos x="763" y="0"/>
              </a:cxn>
              <a:cxn ang="0">
                <a:pos x="780" y="0"/>
              </a:cxn>
              <a:cxn ang="0">
                <a:pos x="796" y="0"/>
              </a:cxn>
              <a:cxn ang="0">
                <a:pos x="813" y="0"/>
              </a:cxn>
              <a:cxn ang="0">
                <a:pos x="829" y="0"/>
              </a:cxn>
              <a:cxn ang="0">
                <a:pos x="854" y="0"/>
              </a:cxn>
              <a:cxn ang="0">
                <a:pos x="871" y="0"/>
              </a:cxn>
              <a:cxn ang="0">
                <a:pos x="887" y="0"/>
              </a:cxn>
              <a:cxn ang="0">
                <a:pos x="904" y="0"/>
              </a:cxn>
              <a:cxn ang="0">
                <a:pos x="921" y="0"/>
              </a:cxn>
            </a:cxnLst>
            <a:rect l="0" t="0" r="r" b="b"/>
            <a:pathLst>
              <a:path w="921" h="2696">
                <a:moveTo>
                  <a:pt x="0" y="2696"/>
                </a:moveTo>
                <a:lnTo>
                  <a:pt x="8" y="1203"/>
                </a:lnTo>
                <a:lnTo>
                  <a:pt x="16" y="847"/>
                </a:lnTo>
                <a:lnTo>
                  <a:pt x="25" y="706"/>
                </a:lnTo>
                <a:lnTo>
                  <a:pt x="33" y="565"/>
                </a:lnTo>
                <a:lnTo>
                  <a:pt x="41" y="349"/>
                </a:lnTo>
                <a:lnTo>
                  <a:pt x="50" y="208"/>
                </a:lnTo>
                <a:lnTo>
                  <a:pt x="58" y="141"/>
                </a:lnTo>
                <a:lnTo>
                  <a:pt x="66" y="349"/>
                </a:lnTo>
                <a:lnTo>
                  <a:pt x="74" y="208"/>
                </a:lnTo>
                <a:lnTo>
                  <a:pt x="83" y="141"/>
                </a:lnTo>
                <a:lnTo>
                  <a:pt x="99" y="141"/>
                </a:lnTo>
                <a:lnTo>
                  <a:pt x="108" y="141"/>
                </a:lnTo>
                <a:lnTo>
                  <a:pt x="116" y="141"/>
                </a:lnTo>
                <a:lnTo>
                  <a:pt x="124" y="208"/>
                </a:lnTo>
                <a:lnTo>
                  <a:pt x="133" y="141"/>
                </a:lnTo>
                <a:lnTo>
                  <a:pt x="141" y="141"/>
                </a:lnTo>
                <a:lnTo>
                  <a:pt x="149" y="141"/>
                </a:lnTo>
                <a:lnTo>
                  <a:pt x="157" y="67"/>
                </a:lnTo>
                <a:lnTo>
                  <a:pt x="166" y="67"/>
                </a:lnTo>
                <a:lnTo>
                  <a:pt x="174" y="67"/>
                </a:lnTo>
                <a:lnTo>
                  <a:pt x="182" y="67"/>
                </a:lnTo>
                <a:lnTo>
                  <a:pt x="191" y="0"/>
                </a:lnTo>
                <a:lnTo>
                  <a:pt x="207" y="67"/>
                </a:lnTo>
                <a:lnTo>
                  <a:pt x="215" y="67"/>
                </a:lnTo>
                <a:lnTo>
                  <a:pt x="224" y="67"/>
                </a:lnTo>
                <a:lnTo>
                  <a:pt x="232" y="141"/>
                </a:lnTo>
                <a:lnTo>
                  <a:pt x="240" y="141"/>
                </a:lnTo>
                <a:lnTo>
                  <a:pt x="249" y="141"/>
                </a:lnTo>
                <a:lnTo>
                  <a:pt x="257" y="141"/>
                </a:lnTo>
                <a:lnTo>
                  <a:pt x="265" y="141"/>
                </a:lnTo>
                <a:lnTo>
                  <a:pt x="274" y="141"/>
                </a:lnTo>
                <a:lnTo>
                  <a:pt x="282" y="141"/>
                </a:lnTo>
                <a:lnTo>
                  <a:pt x="290" y="141"/>
                </a:lnTo>
                <a:lnTo>
                  <a:pt x="298" y="67"/>
                </a:lnTo>
                <a:lnTo>
                  <a:pt x="315" y="67"/>
                </a:lnTo>
                <a:lnTo>
                  <a:pt x="323" y="67"/>
                </a:lnTo>
                <a:lnTo>
                  <a:pt x="332" y="67"/>
                </a:lnTo>
                <a:lnTo>
                  <a:pt x="340" y="67"/>
                </a:lnTo>
                <a:lnTo>
                  <a:pt x="348" y="141"/>
                </a:lnTo>
                <a:lnTo>
                  <a:pt x="356" y="67"/>
                </a:lnTo>
                <a:lnTo>
                  <a:pt x="365" y="67"/>
                </a:lnTo>
                <a:lnTo>
                  <a:pt x="373" y="67"/>
                </a:lnTo>
                <a:lnTo>
                  <a:pt x="381" y="67"/>
                </a:lnTo>
                <a:lnTo>
                  <a:pt x="390" y="67"/>
                </a:lnTo>
                <a:lnTo>
                  <a:pt x="398" y="67"/>
                </a:lnTo>
                <a:lnTo>
                  <a:pt x="406" y="67"/>
                </a:lnTo>
                <a:lnTo>
                  <a:pt x="423" y="67"/>
                </a:lnTo>
                <a:lnTo>
                  <a:pt x="431" y="67"/>
                </a:lnTo>
                <a:lnTo>
                  <a:pt x="439" y="67"/>
                </a:lnTo>
                <a:lnTo>
                  <a:pt x="448" y="141"/>
                </a:lnTo>
                <a:lnTo>
                  <a:pt x="456" y="141"/>
                </a:lnTo>
                <a:lnTo>
                  <a:pt x="464" y="141"/>
                </a:lnTo>
                <a:lnTo>
                  <a:pt x="473" y="67"/>
                </a:lnTo>
                <a:lnTo>
                  <a:pt x="481" y="67"/>
                </a:lnTo>
                <a:lnTo>
                  <a:pt x="489" y="67"/>
                </a:lnTo>
                <a:lnTo>
                  <a:pt x="497" y="67"/>
                </a:lnTo>
                <a:lnTo>
                  <a:pt x="506" y="67"/>
                </a:lnTo>
                <a:lnTo>
                  <a:pt x="522" y="67"/>
                </a:lnTo>
                <a:lnTo>
                  <a:pt x="531" y="67"/>
                </a:lnTo>
                <a:lnTo>
                  <a:pt x="539" y="67"/>
                </a:lnTo>
                <a:lnTo>
                  <a:pt x="547" y="141"/>
                </a:lnTo>
                <a:lnTo>
                  <a:pt x="556" y="67"/>
                </a:lnTo>
                <a:lnTo>
                  <a:pt x="564" y="67"/>
                </a:lnTo>
                <a:lnTo>
                  <a:pt x="572" y="67"/>
                </a:lnTo>
                <a:lnTo>
                  <a:pt x="580" y="67"/>
                </a:lnTo>
                <a:lnTo>
                  <a:pt x="589" y="67"/>
                </a:lnTo>
                <a:lnTo>
                  <a:pt x="597" y="67"/>
                </a:lnTo>
                <a:lnTo>
                  <a:pt x="605" y="67"/>
                </a:lnTo>
                <a:lnTo>
                  <a:pt x="614" y="67"/>
                </a:lnTo>
                <a:lnTo>
                  <a:pt x="630" y="67"/>
                </a:lnTo>
                <a:lnTo>
                  <a:pt x="638" y="67"/>
                </a:lnTo>
                <a:lnTo>
                  <a:pt x="647" y="67"/>
                </a:lnTo>
                <a:lnTo>
                  <a:pt x="655" y="67"/>
                </a:lnTo>
                <a:lnTo>
                  <a:pt x="663" y="67"/>
                </a:lnTo>
                <a:lnTo>
                  <a:pt x="672" y="67"/>
                </a:lnTo>
                <a:lnTo>
                  <a:pt x="680" y="67"/>
                </a:lnTo>
                <a:lnTo>
                  <a:pt x="688" y="67"/>
                </a:lnTo>
                <a:lnTo>
                  <a:pt x="697" y="67"/>
                </a:lnTo>
                <a:lnTo>
                  <a:pt x="705" y="67"/>
                </a:lnTo>
                <a:lnTo>
                  <a:pt x="713" y="67"/>
                </a:lnTo>
                <a:lnTo>
                  <a:pt x="721" y="67"/>
                </a:lnTo>
                <a:lnTo>
                  <a:pt x="738" y="67"/>
                </a:lnTo>
                <a:lnTo>
                  <a:pt x="746" y="0"/>
                </a:lnTo>
                <a:lnTo>
                  <a:pt x="755" y="0"/>
                </a:lnTo>
                <a:lnTo>
                  <a:pt x="763" y="0"/>
                </a:lnTo>
                <a:lnTo>
                  <a:pt x="771" y="0"/>
                </a:lnTo>
                <a:lnTo>
                  <a:pt x="780" y="0"/>
                </a:lnTo>
                <a:lnTo>
                  <a:pt x="788" y="0"/>
                </a:lnTo>
                <a:lnTo>
                  <a:pt x="796" y="0"/>
                </a:lnTo>
                <a:lnTo>
                  <a:pt x="804" y="0"/>
                </a:lnTo>
                <a:lnTo>
                  <a:pt x="813" y="0"/>
                </a:lnTo>
                <a:lnTo>
                  <a:pt x="821" y="0"/>
                </a:lnTo>
                <a:lnTo>
                  <a:pt x="829" y="0"/>
                </a:lnTo>
                <a:lnTo>
                  <a:pt x="846" y="0"/>
                </a:lnTo>
                <a:lnTo>
                  <a:pt x="854" y="0"/>
                </a:lnTo>
                <a:lnTo>
                  <a:pt x="862" y="0"/>
                </a:lnTo>
                <a:lnTo>
                  <a:pt x="871" y="0"/>
                </a:lnTo>
                <a:lnTo>
                  <a:pt x="879" y="0"/>
                </a:lnTo>
                <a:lnTo>
                  <a:pt x="887" y="0"/>
                </a:lnTo>
                <a:lnTo>
                  <a:pt x="896" y="0"/>
                </a:lnTo>
                <a:lnTo>
                  <a:pt x="904" y="0"/>
                </a:lnTo>
                <a:lnTo>
                  <a:pt x="912" y="0"/>
                </a:lnTo>
                <a:lnTo>
                  <a:pt x="921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GB" sz="1200"/>
          </a:p>
        </p:txBody>
      </p:sp>
      <p:grpSp>
        <p:nvGrpSpPr>
          <p:cNvPr id="32" name="Group 57">
            <a:extLst>
              <a:ext uri="{FF2B5EF4-FFF2-40B4-BE49-F238E27FC236}">
                <a16:creationId xmlns:a16="http://schemas.microsoft.com/office/drawing/2014/main" id="{6663DFB6-419B-EACC-D777-EEBF18E0E7D3}"/>
              </a:ext>
            </a:extLst>
          </p:cNvPr>
          <p:cNvGrpSpPr>
            <a:grpSpLocks/>
          </p:cNvGrpSpPr>
          <p:nvPr/>
        </p:nvGrpSpPr>
        <p:grpSpPr bwMode="auto">
          <a:xfrm>
            <a:off x="3655473" y="1289687"/>
            <a:ext cx="3414298" cy="2703134"/>
            <a:chOff x="1213" y="1116"/>
            <a:chExt cx="3326" cy="2696"/>
          </a:xfrm>
          <a:effectLst/>
        </p:grpSpPr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18763F0C-E7E5-61C3-7D8C-E089DA4C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1465"/>
              <a:ext cx="1136" cy="2347"/>
            </a:xfrm>
            <a:custGeom>
              <a:avLst/>
              <a:gdLst/>
              <a:ahLst/>
              <a:cxnLst>
                <a:cxn ang="0">
                  <a:pos x="16" y="713"/>
                </a:cxn>
                <a:cxn ang="0">
                  <a:pos x="41" y="290"/>
                </a:cxn>
                <a:cxn ang="0">
                  <a:pos x="66" y="431"/>
                </a:cxn>
                <a:cxn ang="0">
                  <a:pos x="99" y="357"/>
                </a:cxn>
                <a:cxn ang="0">
                  <a:pos x="124" y="290"/>
                </a:cxn>
                <a:cxn ang="0">
                  <a:pos x="149" y="290"/>
                </a:cxn>
                <a:cxn ang="0">
                  <a:pos x="174" y="290"/>
                </a:cxn>
                <a:cxn ang="0">
                  <a:pos x="207" y="216"/>
                </a:cxn>
                <a:cxn ang="0">
                  <a:pos x="232" y="216"/>
                </a:cxn>
                <a:cxn ang="0">
                  <a:pos x="257" y="216"/>
                </a:cxn>
                <a:cxn ang="0">
                  <a:pos x="282" y="216"/>
                </a:cxn>
                <a:cxn ang="0">
                  <a:pos x="315" y="141"/>
                </a:cxn>
                <a:cxn ang="0">
                  <a:pos x="340" y="216"/>
                </a:cxn>
                <a:cxn ang="0">
                  <a:pos x="365" y="216"/>
                </a:cxn>
                <a:cxn ang="0">
                  <a:pos x="390" y="216"/>
                </a:cxn>
                <a:cxn ang="0">
                  <a:pos x="423" y="216"/>
                </a:cxn>
                <a:cxn ang="0">
                  <a:pos x="448" y="216"/>
                </a:cxn>
                <a:cxn ang="0">
                  <a:pos x="473" y="216"/>
                </a:cxn>
                <a:cxn ang="0">
                  <a:pos x="497" y="216"/>
                </a:cxn>
                <a:cxn ang="0">
                  <a:pos x="531" y="216"/>
                </a:cxn>
                <a:cxn ang="0">
                  <a:pos x="556" y="216"/>
                </a:cxn>
                <a:cxn ang="0">
                  <a:pos x="580" y="141"/>
                </a:cxn>
                <a:cxn ang="0">
                  <a:pos x="605" y="141"/>
                </a:cxn>
                <a:cxn ang="0">
                  <a:pos x="638" y="141"/>
                </a:cxn>
                <a:cxn ang="0">
                  <a:pos x="663" y="141"/>
                </a:cxn>
                <a:cxn ang="0">
                  <a:pos x="688" y="141"/>
                </a:cxn>
                <a:cxn ang="0">
                  <a:pos x="713" y="141"/>
                </a:cxn>
                <a:cxn ang="0">
                  <a:pos x="746" y="141"/>
                </a:cxn>
                <a:cxn ang="0">
                  <a:pos x="771" y="141"/>
                </a:cxn>
                <a:cxn ang="0">
                  <a:pos x="796" y="141"/>
                </a:cxn>
                <a:cxn ang="0">
                  <a:pos x="821" y="75"/>
                </a:cxn>
                <a:cxn ang="0">
                  <a:pos x="854" y="75"/>
                </a:cxn>
                <a:cxn ang="0">
                  <a:pos x="879" y="75"/>
                </a:cxn>
                <a:cxn ang="0">
                  <a:pos x="904" y="75"/>
                </a:cxn>
                <a:cxn ang="0">
                  <a:pos x="929" y="75"/>
                </a:cxn>
                <a:cxn ang="0">
                  <a:pos x="962" y="0"/>
                </a:cxn>
                <a:cxn ang="0">
                  <a:pos x="987" y="0"/>
                </a:cxn>
                <a:cxn ang="0">
                  <a:pos x="1012" y="75"/>
                </a:cxn>
                <a:cxn ang="0">
                  <a:pos x="1037" y="75"/>
                </a:cxn>
                <a:cxn ang="0">
                  <a:pos x="1070" y="75"/>
                </a:cxn>
                <a:cxn ang="0">
                  <a:pos x="1095" y="75"/>
                </a:cxn>
                <a:cxn ang="0">
                  <a:pos x="1120" y="75"/>
                </a:cxn>
              </a:cxnLst>
              <a:rect l="0" t="0" r="r" b="b"/>
              <a:pathLst>
                <a:path w="1136" h="2347">
                  <a:moveTo>
                    <a:pt x="0" y="2347"/>
                  </a:moveTo>
                  <a:lnTo>
                    <a:pt x="8" y="1136"/>
                  </a:lnTo>
                  <a:lnTo>
                    <a:pt x="16" y="713"/>
                  </a:lnTo>
                  <a:lnTo>
                    <a:pt x="25" y="498"/>
                  </a:lnTo>
                  <a:lnTo>
                    <a:pt x="33" y="290"/>
                  </a:lnTo>
                  <a:lnTo>
                    <a:pt x="41" y="290"/>
                  </a:lnTo>
                  <a:lnTo>
                    <a:pt x="50" y="290"/>
                  </a:lnTo>
                  <a:lnTo>
                    <a:pt x="58" y="431"/>
                  </a:lnTo>
                  <a:lnTo>
                    <a:pt x="66" y="431"/>
                  </a:lnTo>
                  <a:lnTo>
                    <a:pt x="74" y="431"/>
                  </a:lnTo>
                  <a:lnTo>
                    <a:pt x="83" y="431"/>
                  </a:lnTo>
                  <a:lnTo>
                    <a:pt x="99" y="357"/>
                  </a:lnTo>
                  <a:lnTo>
                    <a:pt x="108" y="290"/>
                  </a:lnTo>
                  <a:lnTo>
                    <a:pt x="116" y="357"/>
                  </a:lnTo>
                  <a:lnTo>
                    <a:pt x="124" y="290"/>
                  </a:lnTo>
                  <a:lnTo>
                    <a:pt x="133" y="290"/>
                  </a:lnTo>
                  <a:lnTo>
                    <a:pt x="141" y="357"/>
                  </a:lnTo>
                  <a:lnTo>
                    <a:pt x="149" y="290"/>
                  </a:lnTo>
                  <a:lnTo>
                    <a:pt x="157" y="290"/>
                  </a:lnTo>
                  <a:lnTo>
                    <a:pt x="166" y="290"/>
                  </a:lnTo>
                  <a:lnTo>
                    <a:pt x="174" y="290"/>
                  </a:lnTo>
                  <a:lnTo>
                    <a:pt x="182" y="290"/>
                  </a:lnTo>
                  <a:lnTo>
                    <a:pt x="191" y="216"/>
                  </a:lnTo>
                  <a:lnTo>
                    <a:pt x="207" y="216"/>
                  </a:lnTo>
                  <a:lnTo>
                    <a:pt x="215" y="216"/>
                  </a:lnTo>
                  <a:lnTo>
                    <a:pt x="224" y="216"/>
                  </a:lnTo>
                  <a:lnTo>
                    <a:pt x="232" y="216"/>
                  </a:lnTo>
                  <a:lnTo>
                    <a:pt x="240" y="216"/>
                  </a:lnTo>
                  <a:lnTo>
                    <a:pt x="249" y="290"/>
                  </a:lnTo>
                  <a:lnTo>
                    <a:pt x="257" y="216"/>
                  </a:lnTo>
                  <a:lnTo>
                    <a:pt x="265" y="216"/>
                  </a:lnTo>
                  <a:lnTo>
                    <a:pt x="274" y="216"/>
                  </a:lnTo>
                  <a:lnTo>
                    <a:pt x="282" y="216"/>
                  </a:lnTo>
                  <a:lnTo>
                    <a:pt x="290" y="216"/>
                  </a:lnTo>
                  <a:lnTo>
                    <a:pt x="298" y="141"/>
                  </a:lnTo>
                  <a:lnTo>
                    <a:pt x="315" y="141"/>
                  </a:lnTo>
                  <a:lnTo>
                    <a:pt x="323" y="216"/>
                  </a:lnTo>
                  <a:lnTo>
                    <a:pt x="332" y="216"/>
                  </a:lnTo>
                  <a:lnTo>
                    <a:pt x="340" y="216"/>
                  </a:lnTo>
                  <a:lnTo>
                    <a:pt x="348" y="216"/>
                  </a:lnTo>
                  <a:lnTo>
                    <a:pt x="356" y="216"/>
                  </a:lnTo>
                  <a:lnTo>
                    <a:pt x="365" y="216"/>
                  </a:lnTo>
                  <a:lnTo>
                    <a:pt x="373" y="216"/>
                  </a:lnTo>
                  <a:lnTo>
                    <a:pt x="381" y="216"/>
                  </a:lnTo>
                  <a:lnTo>
                    <a:pt x="390" y="216"/>
                  </a:lnTo>
                  <a:lnTo>
                    <a:pt x="398" y="216"/>
                  </a:lnTo>
                  <a:lnTo>
                    <a:pt x="406" y="216"/>
                  </a:lnTo>
                  <a:lnTo>
                    <a:pt x="423" y="216"/>
                  </a:lnTo>
                  <a:lnTo>
                    <a:pt x="431" y="216"/>
                  </a:lnTo>
                  <a:lnTo>
                    <a:pt x="439" y="141"/>
                  </a:lnTo>
                  <a:lnTo>
                    <a:pt x="448" y="216"/>
                  </a:lnTo>
                  <a:lnTo>
                    <a:pt x="456" y="216"/>
                  </a:lnTo>
                  <a:lnTo>
                    <a:pt x="464" y="216"/>
                  </a:lnTo>
                  <a:lnTo>
                    <a:pt x="473" y="216"/>
                  </a:lnTo>
                  <a:lnTo>
                    <a:pt x="481" y="216"/>
                  </a:lnTo>
                  <a:lnTo>
                    <a:pt x="489" y="141"/>
                  </a:lnTo>
                  <a:lnTo>
                    <a:pt x="497" y="216"/>
                  </a:lnTo>
                  <a:lnTo>
                    <a:pt x="506" y="216"/>
                  </a:lnTo>
                  <a:lnTo>
                    <a:pt x="522" y="216"/>
                  </a:lnTo>
                  <a:lnTo>
                    <a:pt x="531" y="216"/>
                  </a:lnTo>
                  <a:lnTo>
                    <a:pt x="539" y="141"/>
                  </a:lnTo>
                  <a:lnTo>
                    <a:pt x="547" y="141"/>
                  </a:lnTo>
                  <a:lnTo>
                    <a:pt x="556" y="216"/>
                  </a:lnTo>
                  <a:lnTo>
                    <a:pt x="564" y="216"/>
                  </a:lnTo>
                  <a:lnTo>
                    <a:pt x="572" y="141"/>
                  </a:lnTo>
                  <a:lnTo>
                    <a:pt x="580" y="141"/>
                  </a:lnTo>
                  <a:lnTo>
                    <a:pt x="589" y="141"/>
                  </a:lnTo>
                  <a:lnTo>
                    <a:pt x="597" y="141"/>
                  </a:lnTo>
                  <a:lnTo>
                    <a:pt x="605" y="141"/>
                  </a:lnTo>
                  <a:lnTo>
                    <a:pt x="614" y="141"/>
                  </a:lnTo>
                  <a:lnTo>
                    <a:pt x="630" y="141"/>
                  </a:lnTo>
                  <a:lnTo>
                    <a:pt x="638" y="141"/>
                  </a:lnTo>
                  <a:lnTo>
                    <a:pt x="647" y="141"/>
                  </a:lnTo>
                  <a:lnTo>
                    <a:pt x="655" y="141"/>
                  </a:lnTo>
                  <a:lnTo>
                    <a:pt x="663" y="141"/>
                  </a:lnTo>
                  <a:lnTo>
                    <a:pt x="672" y="141"/>
                  </a:lnTo>
                  <a:lnTo>
                    <a:pt x="680" y="141"/>
                  </a:lnTo>
                  <a:lnTo>
                    <a:pt x="688" y="141"/>
                  </a:lnTo>
                  <a:lnTo>
                    <a:pt x="697" y="141"/>
                  </a:lnTo>
                  <a:lnTo>
                    <a:pt x="705" y="141"/>
                  </a:lnTo>
                  <a:lnTo>
                    <a:pt x="713" y="141"/>
                  </a:lnTo>
                  <a:lnTo>
                    <a:pt x="721" y="141"/>
                  </a:lnTo>
                  <a:lnTo>
                    <a:pt x="738" y="141"/>
                  </a:lnTo>
                  <a:lnTo>
                    <a:pt x="746" y="141"/>
                  </a:lnTo>
                  <a:lnTo>
                    <a:pt x="755" y="141"/>
                  </a:lnTo>
                  <a:lnTo>
                    <a:pt x="763" y="141"/>
                  </a:lnTo>
                  <a:lnTo>
                    <a:pt x="771" y="141"/>
                  </a:lnTo>
                  <a:lnTo>
                    <a:pt x="780" y="141"/>
                  </a:lnTo>
                  <a:lnTo>
                    <a:pt x="788" y="141"/>
                  </a:lnTo>
                  <a:lnTo>
                    <a:pt x="796" y="141"/>
                  </a:lnTo>
                  <a:lnTo>
                    <a:pt x="804" y="75"/>
                  </a:lnTo>
                  <a:lnTo>
                    <a:pt x="813" y="75"/>
                  </a:lnTo>
                  <a:lnTo>
                    <a:pt x="821" y="75"/>
                  </a:lnTo>
                  <a:lnTo>
                    <a:pt x="829" y="75"/>
                  </a:lnTo>
                  <a:lnTo>
                    <a:pt x="846" y="75"/>
                  </a:lnTo>
                  <a:lnTo>
                    <a:pt x="854" y="75"/>
                  </a:lnTo>
                  <a:lnTo>
                    <a:pt x="862" y="75"/>
                  </a:lnTo>
                  <a:lnTo>
                    <a:pt x="871" y="75"/>
                  </a:lnTo>
                  <a:lnTo>
                    <a:pt x="879" y="75"/>
                  </a:lnTo>
                  <a:lnTo>
                    <a:pt x="887" y="75"/>
                  </a:lnTo>
                  <a:lnTo>
                    <a:pt x="896" y="75"/>
                  </a:lnTo>
                  <a:lnTo>
                    <a:pt x="904" y="75"/>
                  </a:lnTo>
                  <a:lnTo>
                    <a:pt x="912" y="75"/>
                  </a:lnTo>
                  <a:lnTo>
                    <a:pt x="921" y="75"/>
                  </a:lnTo>
                  <a:lnTo>
                    <a:pt x="929" y="75"/>
                  </a:lnTo>
                  <a:lnTo>
                    <a:pt x="945" y="75"/>
                  </a:lnTo>
                  <a:lnTo>
                    <a:pt x="954" y="0"/>
                  </a:lnTo>
                  <a:lnTo>
                    <a:pt x="962" y="0"/>
                  </a:lnTo>
                  <a:lnTo>
                    <a:pt x="970" y="0"/>
                  </a:lnTo>
                  <a:lnTo>
                    <a:pt x="979" y="0"/>
                  </a:lnTo>
                  <a:lnTo>
                    <a:pt x="987" y="0"/>
                  </a:lnTo>
                  <a:lnTo>
                    <a:pt x="995" y="0"/>
                  </a:lnTo>
                  <a:lnTo>
                    <a:pt x="1003" y="0"/>
                  </a:lnTo>
                  <a:lnTo>
                    <a:pt x="1012" y="75"/>
                  </a:lnTo>
                  <a:lnTo>
                    <a:pt x="1020" y="75"/>
                  </a:lnTo>
                  <a:lnTo>
                    <a:pt x="1028" y="75"/>
                  </a:lnTo>
                  <a:lnTo>
                    <a:pt x="1037" y="75"/>
                  </a:lnTo>
                  <a:lnTo>
                    <a:pt x="1053" y="75"/>
                  </a:lnTo>
                  <a:lnTo>
                    <a:pt x="1062" y="75"/>
                  </a:lnTo>
                  <a:lnTo>
                    <a:pt x="1070" y="75"/>
                  </a:lnTo>
                  <a:lnTo>
                    <a:pt x="1078" y="75"/>
                  </a:lnTo>
                  <a:lnTo>
                    <a:pt x="1086" y="75"/>
                  </a:lnTo>
                  <a:lnTo>
                    <a:pt x="1095" y="75"/>
                  </a:lnTo>
                  <a:lnTo>
                    <a:pt x="1103" y="75"/>
                  </a:lnTo>
                  <a:lnTo>
                    <a:pt x="1111" y="75"/>
                  </a:lnTo>
                  <a:lnTo>
                    <a:pt x="1120" y="75"/>
                  </a:lnTo>
                  <a:lnTo>
                    <a:pt x="1128" y="75"/>
                  </a:lnTo>
                  <a:lnTo>
                    <a:pt x="1136" y="75"/>
                  </a:lnTo>
                </a:path>
              </a:pathLst>
            </a:cu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6C04C2FC-80D5-E980-2B89-C8FC8D16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1183"/>
              <a:ext cx="1145" cy="357"/>
            </a:xfrm>
            <a:custGeom>
              <a:avLst/>
              <a:gdLst/>
              <a:ahLst/>
              <a:cxnLst>
                <a:cxn ang="0">
                  <a:pos x="25" y="357"/>
                </a:cxn>
                <a:cxn ang="0">
                  <a:pos x="50" y="357"/>
                </a:cxn>
                <a:cxn ang="0">
                  <a:pos x="75" y="357"/>
                </a:cxn>
                <a:cxn ang="0">
                  <a:pos x="100" y="282"/>
                </a:cxn>
                <a:cxn ang="0">
                  <a:pos x="133" y="282"/>
                </a:cxn>
                <a:cxn ang="0">
                  <a:pos x="158" y="282"/>
                </a:cxn>
                <a:cxn ang="0">
                  <a:pos x="183" y="282"/>
                </a:cxn>
                <a:cxn ang="0">
                  <a:pos x="208" y="282"/>
                </a:cxn>
                <a:cxn ang="0">
                  <a:pos x="241" y="216"/>
                </a:cxn>
                <a:cxn ang="0">
                  <a:pos x="266" y="216"/>
                </a:cxn>
                <a:cxn ang="0">
                  <a:pos x="290" y="216"/>
                </a:cxn>
                <a:cxn ang="0">
                  <a:pos x="315" y="216"/>
                </a:cxn>
                <a:cxn ang="0">
                  <a:pos x="349" y="216"/>
                </a:cxn>
                <a:cxn ang="0">
                  <a:pos x="373" y="216"/>
                </a:cxn>
                <a:cxn ang="0">
                  <a:pos x="398" y="141"/>
                </a:cxn>
                <a:cxn ang="0">
                  <a:pos x="423" y="141"/>
                </a:cxn>
                <a:cxn ang="0">
                  <a:pos x="456" y="141"/>
                </a:cxn>
                <a:cxn ang="0">
                  <a:pos x="481" y="141"/>
                </a:cxn>
                <a:cxn ang="0">
                  <a:pos x="506" y="141"/>
                </a:cxn>
                <a:cxn ang="0">
                  <a:pos x="531" y="141"/>
                </a:cxn>
                <a:cxn ang="0">
                  <a:pos x="564" y="141"/>
                </a:cxn>
                <a:cxn ang="0">
                  <a:pos x="589" y="141"/>
                </a:cxn>
                <a:cxn ang="0">
                  <a:pos x="614" y="141"/>
                </a:cxn>
                <a:cxn ang="0">
                  <a:pos x="639" y="141"/>
                </a:cxn>
                <a:cxn ang="0">
                  <a:pos x="672" y="74"/>
                </a:cxn>
                <a:cxn ang="0">
                  <a:pos x="697" y="141"/>
                </a:cxn>
                <a:cxn ang="0">
                  <a:pos x="722" y="74"/>
                </a:cxn>
                <a:cxn ang="0">
                  <a:pos x="747" y="141"/>
                </a:cxn>
                <a:cxn ang="0">
                  <a:pos x="780" y="74"/>
                </a:cxn>
                <a:cxn ang="0">
                  <a:pos x="805" y="74"/>
                </a:cxn>
                <a:cxn ang="0">
                  <a:pos x="830" y="74"/>
                </a:cxn>
                <a:cxn ang="0">
                  <a:pos x="855" y="74"/>
                </a:cxn>
                <a:cxn ang="0">
                  <a:pos x="888" y="74"/>
                </a:cxn>
                <a:cxn ang="0">
                  <a:pos x="913" y="74"/>
                </a:cxn>
                <a:cxn ang="0">
                  <a:pos x="937" y="74"/>
                </a:cxn>
                <a:cxn ang="0">
                  <a:pos x="962" y="74"/>
                </a:cxn>
                <a:cxn ang="0">
                  <a:pos x="996" y="74"/>
                </a:cxn>
                <a:cxn ang="0">
                  <a:pos x="1020" y="0"/>
                </a:cxn>
                <a:cxn ang="0">
                  <a:pos x="1045" y="0"/>
                </a:cxn>
                <a:cxn ang="0">
                  <a:pos x="1070" y="74"/>
                </a:cxn>
                <a:cxn ang="0">
                  <a:pos x="1103" y="74"/>
                </a:cxn>
                <a:cxn ang="0">
                  <a:pos x="1128" y="74"/>
                </a:cxn>
              </a:cxnLst>
              <a:rect l="0" t="0" r="r" b="b"/>
              <a:pathLst>
                <a:path w="1145" h="357">
                  <a:moveTo>
                    <a:pt x="0" y="357"/>
                  </a:moveTo>
                  <a:lnTo>
                    <a:pt x="8" y="357"/>
                  </a:lnTo>
                  <a:lnTo>
                    <a:pt x="25" y="357"/>
                  </a:lnTo>
                  <a:lnTo>
                    <a:pt x="33" y="357"/>
                  </a:lnTo>
                  <a:lnTo>
                    <a:pt x="42" y="357"/>
                  </a:lnTo>
                  <a:lnTo>
                    <a:pt x="50" y="357"/>
                  </a:lnTo>
                  <a:lnTo>
                    <a:pt x="58" y="357"/>
                  </a:lnTo>
                  <a:lnTo>
                    <a:pt x="67" y="282"/>
                  </a:lnTo>
                  <a:lnTo>
                    <a:pt x="75" y="357"/>
                  </a:lnTo>
                  <a:lnTo>
                    <a:pt x="83" y="357"/>
                  </a:lnTo>
                  <a:lnTo>
                    <a:pt x="91" y="282"/>
                  </a:lnTo>
                  <a:lnTo>
                    <a:pt x="100" y="282"/>
                  </a:lnTo>
                  <a:lnTo>
                    <a:pt x="108" y="282"/>
                  </a:lnTo>
                  <a:lnTo>
                    <a:pt x="116" y="282"/>
                  </a:lnTo>
                  <a:lnTo>
                    <a:pt x="133" y="282"/>
                  </a:lnTo>
                  <a:lnTo>
                    <a:pt x="141" y="282"/>
                  </a:lnTo>
                  <a:lnTo>
                    <a:pt x="149" y="282"/>
                  </a:lnTo>
                  <a:lnTo>
                    <a:pt x="158" y="282"/>
                  </a:lnTo>
                  <a:lnTo>
                    <a:pt x="166" y="282"/>
                  </a:lnTo>
                  <a:lnTo>
                    <a:pt x="174" y="282"/>
                  </a:lnTo>
                  <a:lnTo>
                    <a:pt x="183" y="282"/>
                  </a:lnTo>
                  <a:lnTo>
                    <a:pt x="191" y="282"/>
                  </a:lnTo>
                  <a:lnTo>
                    <a:pt x="199" y="282"/>
                  </a:lnTo>
                  <a:lnTo>
                    <a:pt x="208" y="282"/>
                  </a:lnTo>
                  <a:lnTo>
                    <a:pt x="216" y="216"/>
                  </a:lnTo>
                  <a:lnTo>
                    <a:pt x="232" y="282"/>
                  </a:lnTo>
                  <a:lnTo>
                    <a:pt x="241" y="216"/>
                  </a:lnTo>
                  <a:lnTo>
                    <a:pt x="249" y="216"/>
                  </a:lnTo>
                  <a:lnTo>
                    <a:pt x="257" y="216"/>
                  </a:lnTo>
                  <a:lnTo>
                    <a:pt x="266" y="216"/>
                  </a:lnTo>
                  <a:lnTo>
                    <a:pt x="274" y="216"/>
                  </a:lnTo>
                  <a:lnTo>
                    <a:pt x="282" y="216"/>
                  </a:lnTo>
                  <a:lnTo>
                    <a:pt x="290" y="216"/>
                  </a:lnTo>
                  <a:lnTo>
                    <a:pt x="299" y="216"/>
                  </a:lnTo>
                  <a:lnTo>
                    <a:pt x="307" y="216"/>
                  </a:lnTo>
                  <a:lnTo>
                    <a:pt x="315" y="216"/>
                  </a:lnTo>
                  <a:lnTo>
                    <a:pt x="324" y="216"/>
                  </a:lnTo>
                  <a:lnTo>
                    <a:pt x="340" y="216"/>
                  </a:lnTo>
                  <a:lnTo>
                    <a:pt x="349" y="216"/>
                  </a:lnTo>
                  <a:lnTo>
                    <a:pt x="357" y="216"/>
                  </a:lnTo>
                  <a:lnTo>
                    <a:pt x="365" y="216"/>
                  </a:lnTo>
                  <a:lnTo>
                    <a:pt x="373" y="216"/>
                  </a:lnTo>
                  <a:lnTo>
                    <a:pt x="382" y="216"/>
                  </a:lnTo>
                  <a:lnTo>
                    <a:pt x="390" y="216"/>
                  </a:lnTo>
                  <a:lnTo>
                    <a:pt x="398" y="141"/>
                  </a:lnTo>
                  <a:lnTo>
                    <a:pt x="407" y="141"/>
                  </a:lnTo>
                  <a:lnTo>
                    <a:pt x="415" y="141"/>
                  </a:lnTo>
                  <a:lnTo>
                    <a:pt x="423" y="141"/>
                  </a:lnTo>
                  <a:lnTo>
                    <a:pt x="431" y="141"/>
                  </a:lnTo>
                  <a:lnTo>
                    <a:pt x="448" y="141"/>
                  </a:lnTo>
                  <a:lnTo>
                    <a:pt x="456" y="141"/>
                  </a:lnTo>
                  <a:lnTo>
                    <a:pt x="465" y="141"/>
                  </a:lnTo>
                  <a:lnTo>
                    <a:pt x="473" y="141"/>
                  </a:lnTo>
                  <a:lnTo>
                    <a:pt x="481" y="141"/>
                  </a:lnTo>
                  <a:lnTo>
                    <a:pt x="490" y="141"/>
                  </a:lnTo>
                  <a:lnTo>
                    <a:pt x="498" y="141"/>
                  </a:lnTo>
                  <a:lnTo>
                    <a:pt x="506" y="141"/>
                  </a:lnTo>
                  <a:lnTo>
                    <a:pt x="514" y="141"/>
                  </a:lnTo>
                  <a:lnTo>
                    <a:pt x="523" y="141"/>
                  </a:lnTo>
                  <a:lnTo>
                    <a:pt x="531" y="141"/>
                  </a:lnTo>
                  <a:lnTo>
                    <a:pt x="539" y="141"/>
                  </a:lnTo>
                  <a:lnTo>
                    <a:pt x="556" y="141"/>
                  </a:lnTo>
                  <a:lnTo>
                    <a:pt x="564" y="141"/>
                  </a:lnTo>
                  <a:lnTo>
                    <a:pt x="573" y="141"/>
                  </a:lnTo>
                  <a:lnTo>
                    <a:pt x="581" y="141"/>
                  </a:lnTo>
                  <a:lnTo>
                    <a:pt x="589" y="141"/>
                  </a:lnTo>
                  <a:lnTo>
                    <a:pt x="597" y="141"/>
                  </a:lnTo>
                  <a:lnTo>
                    <a:pt x="606" y="141"/>
                  </a:lnTo>
                  <a:lnTo>
                    <a:pt x="614" y="141"/>
                  </a:lnTo>
                  <a:lnTo>
                    <a:pt x="622" y="141"/>
                  </a:lnTo>
                  <a:lnTo>
                    <a:pt x="631" y="141"/>
                  </a:lnTo>
                  <a:lnTo>
                    <a:pt x="639" y="141"/>
                  </a:lnTo>
                  <a:lnTo>
                    <a:pt x="655" y="141"/>
                  </a:lnTo>
                  <a:lnTo>
                    <a:pt x="664" y="141"/>
                  </a:lnTo>
                  <a:lnTo>
                    <a:pt x="672" y="74"/>
                  </a:lnTo>
                  <a:lnTo>
                    <a:pt x="680" y="74"/>
                  </a:lnTo>
                  <a:lnTo>
                    <a:pt x="689" y="74"/>
                  </a:lnTo>
                  <a:lnTo>
                    <a:pt x="697" y="141"/>
                  </a:lnTo>
                  <a:lnTo>
                    <a:pt x="705" y="141"/>
                  </a:lnTo>
                  <a:lnTo>
                    <a:pt x="714" y="74"/>
                  </a:lnTo>
                  <a:lnTo>
                    <a:pt x="722" y="74"/>
                  </a:lnTo>
                  <a:lnTo>
                    <a:pt x="730" y="141"/>
                  </a:lnTo>
                  <a:lnTo>
                    <a:pt x="738" y="141"/>
                  </a:lnTo>
                  <a:lnTo>
                    <a:pt x="747" y="141"/>
                  </a:lnTo>
                  <a:lnTo>
                    <a:pt x="763" y="74"/>
                  </a:lnTo>
                  <a:lnTo>
                    <a:pt x="772" y="141"/>
                  </a:lnTo>
                  <a:lnTo>
                    <a:pt x="780" y="74"/>
                  </a:lnTo>
                  <a:lnTo>
                    <a:pt x="788" y="74"/>
                  </a:lnTo>
                  <a:lnTo>
                    <a:pt x="796" y="74"/>
                  </a:lnTo>
                  <a:lnTo>
                    <a:pt x="805" y="74"/>
                  </a:lnTo>
                  <a:lnTo>
                    <a:pt x="813" y="74"/>
                  </a:lnTo>
                  <a:lnTo>
                    <a:pt x="821" y="141"/>
                  </a:lnTo>
                  <a:lnTo>
                    <a:pt x="830" y="74"/>
                  </a:lnTo>
                  <a:lnTo>
                    <a:pt x="838" y="74"/>
                  </a:lnTo>
                  <a:lnTo>
                    <a:pt x="846" y="74"/>
                  </a:lnTo>
                  <a:lnTo>
                    <a:pt x="855" y="74"/>
                  </a:lnTo>
                  <a:lnTo>
                    <a:pt x="871" y="74"/>
                  </a:lnTo>
                  <a:lnTo>
                    <a:pt x="879" y="74"/>
                  </a:lnTo>
                  <a:lnTo>
                    <a:pt x="888" y="74"/>
                  </a:lnTo>
                  <a:lnTo>
                    <a:pt x="896" y="74"/>
                  </a:lnTo>
                  <a:lnTo>
                    <a:pt x="904" y="74"/>
                  </a:lnTo>
                  <a:lnTo>
                    <a:pt x="913" y="74"/>
                  </a:lnTo>
                  <a:lnTo>
                    <a:pt x="921" y="74"/>
                  </a:lnTo>
                  <a:lnTo>
                    <a:pt x="929" y="74"/>
                  </a:lnTo>
                  <a:lnTo>
                    <a:pt x="937" y="74"/>
                  </a:lnTo>
                  <a:lnTo>
                    <a:pt x="946" y="74"/>
                  </a:lnTo>
                  <a:lnTo>
                    <a:pt x="954" y="74"/>
                  </a:lnTo>
                  <a:lnTo>
                    <a:pt x="962" y="74"/>
                  </a:lnTo>
                  <a:lnTo>
                    <a:pt x="979" y="74"/>
                  </a:lnTo>
                  <a:lnTo>
                    <a:pt x="987" y="74"/>
                  </a:lnTo>
                  <a:lnTo>
                    <a:pt x="996" y="74"/>
                  </a:lnTo>
                  <a:lnTo>
                    <a:pt x="1004" y="74"/>
                  </a:lnTo>
                  <a:lnTo>
                    <a:pt x="1012" y="74"/>
                  </a:lnTo>
                  <a:lnTo>
                    <a:pt x="1020" y="0"/>
                  </a:lnTo>
                  <a:lnTo>
                    <a:pt x="1029" y="0"/>
                  </a:lnTo>
                  <a:lnTo>
                    <a:pt x="1037" y="74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2" y="74"/>
                  </a:lnTo>
                  <a:lnTo>
                    <a:pt x="1070" y="74"/>
                  </a:lnTo>
                  <a:lnTo>
                    <a:pt x="1087" y="74"/>
                  </a:lnTo>
                  <a:lnTo>
                    <a:pt x="1095" y="74"/>
                  </a:lnTo>
                  <a:lnTo>
                    <a:pt x="1103" y="74"/>
                  </a:lnTo>
                  <a:lnTo>
                    <a:pt x="1112" y="0"/>
                  </a:lnTo>
                  <a:lnTo>
                    <a:pt x="1120" y="74"/>
                  </a:lnTo>
                  <a:lnTo>
                    <a:pt x="1128" y="74"/>
                  </a:lnTo>
                  <a:lnTo>
                    <a:pt x="1137" y="74"/>
                  </a:lnTo>
                  <a:lnTo>
                    <a:pt x="1145" y="74"/>
                  </a:lnTo>
                </a:path>
              </a:pathLst>
            </a:cu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E2C7C6DD-CD84-9EC6-5989-0EABC4CE0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" y="1116"/>
              <a:ext cx="1045" cy="208"/>
            </a:xfrm>
            <a:custGeom>
              <a:avLst/>
              <a:gdLst/>
              <a:ahLst/>
              <a:cxnLst>
                <a:cxn ang="0">
                  <a:pos x="8" y="141"/>
                </a:cxn>
                <a:cxn ang="0">
                  <a:pos x="25" y="141"/>
                </a:cxn>
                <a:cxn ang="0">
                  <a:pos x="50" y="141"/>
                </a:cxn>
                <a:cxn ang="0">
                  <a:pos x="66" y="141"/>
                </a:cxn>
                <a:cxn ang="0">
                  <a:pos x="83" y="141"/>
                </a:cxn>
                <a:cxn ang="0">
                  <a:pos x="99" y="141"/>
                </a:cxn>
                <a:cxn ang="0">
                  <a:pos x="116" y="141"/>
                </a:cxn>
                <a:cxn ang="0">
                  <a:pos x="133" y="141"/>
                </a:cxn>
                <a:cxn ang="0">
                  <a:pos x="157" y="141"/>
                </a:cxn>
                <a:cxn ang="0">
                  <a:pos x="174" y="141"/>
                </a:cxn>
                <a:cxn ang="0">
                  <a:pos x="191" y="141"/>
                </a:cxn>
                <a:cxn ang="0">
                  <a:pos x="207" y="141"/>
                </a:cxn>
                <a:cxn ang="0">
                  <a:pos x="224" y="141"/>
                </a:cxn>
                <a:cxn ang="0">
                  <a:pos x="240" y="141"/>
                </a:cxn>
                <a:cxn ang="0">
                  <a:pos x="265" y="67"/>
                </a:cxn>
                <a:cxn ang="0">
                  <a:pos x="282" y="141"/>
                </a:cxn>
                <a:cxn ang="0">
                  <a:pos x="298" y="141"/>
                </a:cxn>
                <a:cxn ang="0">
                  <a:pos x="315" y="141"/>
                </a:cxn>
                <a:cxn ang="0">
                  <a:pos x="332" y="141"/>
                </a:cxn>
                <a:cxn ang="0">
                  <a:pos x="348" y="141"/>
                </a:cxn>
                <a:cxn ang="0">
                  <a:pos x="373" y="141"/>
                </a:cxn>
                <a:cxn ang="0">
                  <a:pos x="390" y="141"/>
                </a:cxn>
                <a:cxn ang="0">
                  <a:pos x="406" y="141"/>
                </a:cxn>
                <a:cxn ang="0">
                  <a:pos x="423" y="141"/>
                </a:cxn>
                <a:cxn ang="0">
                  <a:pos x="439" y="141"/>
                </a:cxn>
                <a:cxn ang="0">
                  <a:pos x="464" y="141"/>
                </a:cxn>
                <a:cxn ang="0">
                  <a:pos x="481" y="141"/>
                </a:cxn>
                <a:cxn ang="0">
                  <a:pos x="498" y="141"/>
                </a:cxn>
                <a:cxn ang="0">
                  <a:pos x="514" y="141"/>
                </a:cxn>
                <a:cxn ang="0">
                  <a:pos x="531" y="141"/>
                </a:cxn>
                <a:cxn ang="0">
                  <a:pos x="547" y="141"/>
                </a:cxn>
                <a:cxn ang="0">
                  <a:pos x="572" y="141"/>
                </a:cxn>
                <a:cxn ang="0">
                  <a:pos x="589" y="208"/>
                </a:cxn>
                <a:cxn ang="0">
                  <a:pos x="605" y="141"/>
                </a:cxn>
                <a:cxn ang="0">
                  <a:pos x="622" y="208"/>
                </a:cxn>
                <a:cxn ang="0">
                  <a:pos x="639" y="141"/>
                </a:cxn>
                <a:cxn ang="0">
                  <a:pos x="655" y="141"/>
                </a:cxn>
                <a:cxn ang="0">
                  <a:pos x="680" y="141"/>
                </a:cxn>
                <a:cxn ang="0">
                  <a:pos x="697" y="141"/>
                </a:cxn>
                <a:cxn ang="0">
                  <a:pos x="713" y="141"/>
                </a:cxn>
                <a:cxn ang="0">
                  <a:pos x="730" y="141"/>
                </a:cxn>
                <a:cxn ang="0">
                  <a:pos x="746" y="141"/>
                </a:cxn>
                <a:cxn ang="0">
                  <a:pos x="763" y="141"/>
                </a:cxn>
                <a:cxn ang="0">
                  <a:pos x="788" y="141"/>
                </a:cxn>
                <a:cxn ang="0">
                  <a:pos x="804" y="67"/>
                </a:cxn>
                <a:cxn ang="0">
                  <a:pos x="821" y="67"/>
                </a:cxn>
                <a:cxn ang="0">
                  <a:pos x="838" y="67"/>
                </a:cxn>
                <a:cxn ang="0">
                  <a:pos x="854" y="67"/>
                </a:cxn>
                <a:cxn ang="0">
                  <a:pos x="871" y="0"/>
                </a:cxn>
                <a:cxn ang="0">
                  <a:pos x="896" y="0"/>
                </a:cxn>
                <a:cxn ang="0">
                  <a:pos x="912" y="0"/>
                </a:cxn>
                <a:cxn ang="0">
                  <a:pos x="929" y="0"/>
                </a:cxn>
                <a:cxn ang="0">
                  <a:pos x="945" y="0"/>
                </a:cxn>
                <a:cxn ang="0">
                  <a:pos x="962" y="0"/>
                </a:cxn>
                <a:cxn ang="0">
                  <a:pos x="979" y="67"/>
                </a:cxn>
                <a:cxn ang="0">
                  <a:pos x="1003" y="67"/>
                </a:cxn>
                <a:cxn ang="0">
                  <a:pos x="1020" y="141"/>
                </a:cxn>
                <a:cxn ang="0">
                  <a:pos x="1037" y="67"/>
                </a:cxn>
              </a:cxnLst>
              <a:rect l="0" t="0" r="r" b="b"/>
              <a:pathLst>
                <a:path w="1045" h="208">
                  <a:moveTo>
                    <a:pt x="0" y="141"/>
                  </a:moveTo>
                  <a:lnTo>
                    <a:pt x="8" y="141"/>
                  </a:lnTo>
                  <a:lnTo>
                    <a:pt x="16" y="141"/>
                  </a:lnTo>
                  <a:lnTo>
                    <a:pt x="25" y="141"/>
                  </a:lnTo>
                  <a:lnTo>
                    <a:pt x="41" y="141"/>
                  </a:lnTo>
                  <a:lnTo>
                    <a:pt x="50" y="141"/>
                  </a:lnTo>
                  <a:lnTo>
                    <a:pt x="58" y="141"/>
                  </a:lnTo>
                  <a:lnTo>
                    <a:pt x="66" y="141"/>
                  </a:lnTo>
                  <a:lnTo>
                    <a:pt x="74" y="141"/>
                  </a:lnTo>
                  <a:lnTo>
                    <a:pt x="83" y="141"/>
                  </a:lnTo>
                  <a:lnTo>
                    <a:pt x="91" y="141"/>
                  </a:lnTo>
                  <a:lnTo>
                    <a:pt x="99" y="141"/>
                  </a:lnTo>
                  <a:lnTo>
                    <a:pt x="108" y="141"/>
                  </a:lnTo>
                  <a:lnTo>
                    <a:pt x="116" y="141"/>
                  </a:lnTo>
                  <a:lnTo>
                    <a:pt x="124" y="141"/>
                  </a:lnTo>
                  <a:lnTo>
                    <a:pt x="133" y="141"/>
                  </a:lnTo>
                  <a:lnTo>
                    <a:pt x="149" y="141"/>
                  </a:lnTo>
                  <a:lnTo>
                    <a:pt x="157" y="141"/>
                  </a:lnTo>
                  <a:lnTo>
                    <a:pt x="166" y="141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91" y="141"/>
                  </a:lnTo>
                  <a:lnTo>
                    <a:pt x="199" y="141"/>
                  </a:lnTo>
                  <a:lnTo>
                    <a:pt x="207" y="141"/>
                  </a:lnTo>
                  <a:lnTo>
                    <a:pt x="215" y="141"/>
                  </a:lnTo>
                  <a:lnTo>
                    <a:pt x="224" y="141"/>
                  </a:lnTo>
                  <a:lnTo>
                    <a:pt x="232" y="141"/>
                  </a:lnTo>
                  <a:lnTo>
                    <a:pt x="240" y="141"/>
                  </a:lnTo>
                  <a:lnTo>
                    <a:pt x="257" y="67"/>
                  </a:lnTo>
                  <a:lnTo>
                    <a:pt x="265" y="67"/>
                  </a:lnTo>
                  <a:lnTo>
                    <a:pt x="274" y="141"/>
                  </a:lnTo>
                  <a:lnTo>
                    <a:pt x="282" y="141"/>
                  </a:lnTo>
                  <a:lnTo>
                    <a:pt x="290" y="141"/>
                  </a:lnTo>
                  <a:lnTo>
                    <a:pt x="298" y="141"/>
                  </a:lnTo>
                  <a:lnTo>
                    <a:pt x="307" y="141"/>
                  </a:lnTo>
                  <a:lnTo>
                    <a:pt x="315" y="141"/>
                  </a:lnTo>
                  <a:lnTo>
                    <a:pt x="323" y="141"/>
                  </a:lnTo>
                  <a:lnTo>
                    <a:pt x="332" y="141"/>
                  </a:lnTo>
                  <a:lnTo>
                    <a:pt x="340" y="141"/>
                  </a:lnTo>
                  <a:lnTo>
                    <a:pt x="348" y="141"/>
                  </a:lnTo>
                  <a:lnTo>
                    <a:pt x="365" y="141"/>
                  </a:lnTo>
                  <a:lnTo>
                    <a:pt x="373" y="141"/>
                  </a:lnTo>
                  <a:lnTo>
                    <a:pt x="381" y="141"/>
                  </a:lnTo>
                  <a:lnTo>
                    <a:pt x="390" y="141"/>
                  </a:lnTo>
                  <a:lnTo>
                    <a:pt x="398" y="141"/>
                  </a:lnTo>
                  <a:lnTo>
                    <a:pt x="406" y="141"/>
                  </a:lnTo>
                  <a:lnTo>
                    <a:pt x="415" y="141"/>
                  </a:lnTo>
                  <a:lnTo>
                    <a:pt x="423" y="141"/>
                  </a:lnTo>
                  <a:lnTo>
                    <a:pt x="431" y="141"/>
                  </a:lnTo>
                  <a:lnTo>
                    <a:pt x="439" y="141"/>
                  </a:lnTo>
                  <a:lnTo>
                    <a:pt x="448" y="141"/>
                  </a:lnTo>
                  <a:lnTo>
                    <a:pt x="464" y="141"/>
                  </a:lnTo>
                  <a:lnTo>
                    <a:pt x="473" y="141"/>
                  </a:lnTo>
                  <a:lnTo>
                    <a:pt x="481" y="141"/>
                  </a:lnTo>
                  <a:lnTo>
                    <a:pt x="489" y="141"/>
                  </a:lnTo>
                  <a:lnTo>
                    <a:pt x="498" y="141"/>
                  </a:lnTo>
                  <a:lnTo>
                    <a:pt x="506" y="141"/>
                  </a:lnTo>
                  <a:lnTo>
                    <a:pt x="514" y="141"/>
                  </a:lnTo>
                  <a:lnTo>
                    <a:pt x="522" y="141"/>
                  </a:lnTo>
                  <a:lnTo>
                    <a:pt x="531" y="141"/>
                  </a:lnTo>
                  <a:lnTo>
                    <a:pt x="539" y="208"/>
                  </a:lnTo>
                  <a:lnTo>
                    <a:pt x="547" y="141"/>
                  </a:lnTo>
                  <a:lnTo>
                    <a:pt x="556" y="141"/>
                  </a:lnTo>
                  <a:lnTo>
                    <a:pt x="572" y="141"/>
                  </a:lnTo>
                  <a:lnTo>
                    <a:pt x="580" y="208"/>
                  </a:lnTo>
                  <a:lnTo>
                    <a:pt x="589" y="208"/>
                  </a:lnTo>
                  <a:lnTo>
                    <a:pt x="597" y="208"/>
                  </a:lnTo>
                  <a:lnTo>
                    <a:pt x="605" y="141"/>
                  </a:lnTo>
                  <a:lnTo>
                    <a:pt x="614" y="208"/>
                  </a:lnTo>
                  <a:lnTo>
                    <a:pt x="622" y="208"/>
                  </a:lnTo>
                  <a:lnTo>
                    <a:pt x="630" y="141"/>
                  </a:lnTo>
                  <a:lnTo>
                    <a:pt x="639" y="141"/>
                  </a:lnTo>
                  <a:lnTo>
                    <a:pt x="647" y="141"/>
                  </a:lnTo>
                  <a:lnTo>
                    <a:pt x="655" y="141"/>
                  </a:lnTo>
                  <a:lnTo>
                    <a:pt x="663" y="141"/>
                  </a:lnTo>
                  <a:lnTo>
                    <a:pt x="680" y="141"/>
                  </a:lnTo>
                  <a:lnTo>
                    <a:pt x="688" y="141"/>
                  </a:lnTo>
                  <a:lnTo>
                    <a:pt x="697" y="141"/>
                  </a:lnTo>
                  <a:lnTo>
                    <a:pt x="705" y="141"/>
                  </a:lnTo>
                  <a:lnTo>
                    <a:pt x="713" y="141"/>
                  </a:lnTo>
                  <a:lnTo>
                    <a:pt x="721" y="141"/>
                  </a:lnTo>
                  <a:lnTo>
                    <a:pt x="730" y="141"/>
                  </a:lnTo>
                  <a:lnTo>
                    <a:pt x="738" y="141"/>
                  </a:lnTo>
                  <a:lnTo>
                    <a:pt x="746" y="141"/>
                  </a:lnTo>
                  <a:lnTo>
                    <a:pt x="755" y="141"/>
                  </a:lnTo>
                  <a:lnTo>
                    <a:pt x="763" y="141"/>
                  </a:lnTo>
                  <a:lnTo>
                    <a:pt x="771" y="141"/>
                  </a:lnTo>
                  <a:lnTo>
                    <a:pt x="788" y="141"/>
                  </a:lnTo>
                  <a:lnTo>
                    <a:pt x="796" y="67"/>
                  </a:lnTo>
                  <a:lnTo>
                    <a:pt x="804" y="67"/>
                  </a:lnTo>
                  <a:lnTo>
                    <a:pt x="813" y="67"/>
                  </a:lnTo>
                  <a:lnTo>
                    <a:pt x="821" y="67"/>
                  </a:lnTo>
                  <a:lnTo>
                    <a:pt x="829" y="67"/>
                  </a:lnTo>
                  <a:lnTo>
                    <a:pt x="838" y="67"/>
                  </a:lnTo>
                  <a:lnTo>
                    <a:pt x="846" y="67"/>
                  </a:lnTo>
                  <a:lnTo>
                    <a:pt x="854" y="67"/>
                  </a:lnTo>
                  <a:lnTo>
                    <a:pt x="862" y="67"/>
                  </a:lnTo>
                  <a:lnTo>
                    <a:pt x="871" y="0"/>
                  </a:lnTo>
                  <a:lnTo>
                    <a:pt x="887" y="0"/>
                  </a:lnTo>
                  <a:lnTo>
                    <a:pt x="896" y="0"/>
                  </a:lnTo>
                  <a:lnTo>
                    <a:pt x="904" y="0"/>
                  </a:lnTo>
                  <a:lnTo>
                    <a:pt x="912" y="0"/>
                  </a:lnTo>
                  <a:lnTo>
                    <a:pt x="921" y="0"/>
                  </a:lnTo>
                  <a:lnTo>
                    <a:pt x="929" y="0"/>
                  </a:lnTo>
                  <a:lnTo>
                    <a:pt x="937" y="0"/>
                  </a:lnTo>
                  <a:lnTo>
                    <a:pt x="945" y="0"/>
                  </a:lnTo>
                  <a:lnTo>
                    <a:pt x="954" y="0"/>
                  </a:lnTo>
                  <a:lnTo>
                    <a:pt x="962" y="0"/>
                  </a:lnTo>
                  <a:lnTo>
                    <a:pt x="970" y="67"/>
                  </a:lnTo>
                  <a:lnTo>
                    <a:pt x="979" y="67"/>
                  </a:lnTo>
                  <a:lnTo>
                    <a:pt x="995" y="67"/>
                  </a:lnTo>
                  <a:lnTo>
                    <a:pt x="1003" y="67"/>
                  </a:lnTo>
                  <a:lnTo>
                    <a:pt x="1012" y="141"/>
                  </a:lnTo>
                  <a:lnTo>
                    <a:pt x="1020" y="141"/>
                  </a:lnTo>
                  <a:lnTo>
                    <a:pt x="1028" y="67"/>
                  </a:lnTo>
                  <a:lnTo>
                    <a:pt x="1037" y="67"/>
                  </a:lnTo>
                  <a:lnTo>
                    <a:pt x="1045" y="141"/>
                  </a:lnTo>
                </a:path>
              </a:pathLst>
            </a:cu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36" name="Freeform 61">
            <a:extLst>
              <a:ext uri="{FF2B5EF4-FFF2-40B4-BE49-F238E27FC236}">
                <a16:creationId xmlns:a16="http://schemas.microsoft.com/office/drawing/2014/main" id="{9CBF3872-3D68-2E94-E2DD-3F874E9A93F6}"/>
              </a:ext>
            </a:extLst>
          </p:cNvPr>
          <p:cNvSpPr>
            <a:spLocks/>
          </p:cNvSpPr>
          <p:nvPr/>
        </p:nvSpPr>
        <p:spPr bwMode="auto">
          <a:xfrm>
            <a:off x="3655473" y="2421675"/>
            <a:ext cx="945451" cy="1571146"/>
          </a:xfrm>
          <a:custGeom>
            <a:avLst/>
            <a:gdLst/>
            <a:ahLst/>
            <a:cxnLst>
              <a:cxn ang="0">
                <a:pos x="8" y="1493"/>
              </a:cxn>
              <a:cxn ang="0">
                <a:pos x="25" y="1418"/>
              </a:cxn>
              <a:cxn ang="0">
                <a:pos x="41" y="1277"/>
              </a:cxn>
              <a:cxn ang="0">
                <a:pos x="58" y="1277"/>
              </a:cxn>
              <a:cxn ang="0">
                <a:pos x="74" y="1211"/>
              </a:cxn>
              <a:cxn ang="0">
                <a:pos x="99" y="1211"/>
              </a:cxn>
              <a:cxn ang="0">
                <a:pos x="116" y="1136"/>
              </a:cxn>
              <a:cxn ang="0">
                <a:pos x="133" y="1136"/>
              </a:cxn>
              <a:cxn ang="0">
                <a:pos x="149" y="1136"/>
              </a:cxn>
              <a:cxn ang="0">
                <a:pos x="166" y="1070"/>
              </a:cxn>
              <a:cxn ang="0">
                <a:pos x="182" y="995"/>
              </a:cxn>
              <a:cxn ang="0">
                <a:pos x="207" y="995"/>
              </a:cxn>
              <a:cxn ang="0">
                <a:pos x="224" y="995"/>
              </a:cxn>
              <a:cxn ang="0">
                <a:pos x="240" y="929"/>
              </a:cxn>
              <a:cxn ang="0">
                <a:pos x="257" y="929"/>
              </a:cxn>
              <a:cxn ang="0">
                <a:pos x="274" y="929"/>
              </a:cxn>
              <a:cxn ang="0">
                <a:pos x="290" y="854"/>
              </a:cxn>
              <a:cxn ang="0">
                <a:pos x="315" y="854"/>
              </a:cxn>
              <a:cxn ang="0">
                <a:pos x="332" y="779"/>
              </a:cxn>
              <a:cxn ang="0">
                <a:pos x="348" y="779"/>
              </a:cxn>
              <a:cxn ang="0">
                <a:pos x="365" y="779"/>
              </a:cxn>
              <a:cxn ang="0">
                <a:pos x="381" y="713"/>
              </a:cxn>
              <a:cxn ang="0">
                <a:pos x="398" y="713"/>
              </a:cxn>
              <a:cxn ang="0">
                <a:pos x="423" y="713"/>
              </a:cxn>
              <a:cxn ang="0">
                <a:pos x="439" y="638"/>
              </a:cxn>
              <a:cxn ang="0">
                <a:pos x="456" y="638"/>
              </a:cxn>
              <a:cxn ang="0">
                <a:pos x="473" y="638"/>
              </a:cxn>
              <a:cxn ang="0">
                <a:pos x="489" y="572"/>
              </a:cxn>
              <a:cxn ang="0">
                <a:pos x="506" y="572"/>
              </a:cxn>
              <a:cxn ang="0">
                <a:pos x="531" y="572"/>
              </a:cxn>
              <a:cxn ang="0">
                <a:pos x="547" y="497"/>
              </a:cxn>
              <a:cxn ang="0">
                <a:pos x="564" y="497"/>
              </a:cxn>
              <a:cxn ang="0">
                <a:pos x="580" y="497"/>
              </a:cxn>
              <a:cxn ang="0">
                <a:pos x="597" y="431"/>
              </a:cxn>
              <a:cxn ang="0">
                <a:pos x="614" y="431"/>
              </a:cxn>
              <a:cxn ang="0">
                <a:pos x="638" y="431"/>
              </a:cxn>
              <a:cxn ang="0">
                <a:pos x="655" y="356"/>
              </a:cxn>
              <a:cxn ang="0">
                <a:pos x="672" y="356"/>
              </a:cxn>
              <a:cxn ang="0">
                <a:pos x="688" y="356"/>
              </a:cxn>
              <a:cxn ang="0">
                <a:pos x="705" y="290"/>
              </a:cxn>
              <a:cxn ang="0">
                <a:pos x="721" y="290"/>
              </a:cxn>
              <a:cxn ang="0">
                <a:pos x="746" y="290"/>
              </a:cxn>
              <a:cxn ang="0">
                <a:pos x="763" y="215"/>
              </a:cxn>
              <a:cxn ang="0">
                <a:pos x="780" y="215"/>
              </a:cxn>
              <a:cxn ang="0">
                <a:pos x="796" y="149"/>
              </a:cxn>
              <a:cxn ang="0">
                <a:pos x="813" y="149"/>
              </a:cxn>
              <a:cxn ang="0">
                <a:pos x="829" y="149"/>
              </a:cxn>
              <a:cxn ang="0">
                <a:pos x="854" y="149"/>
              </a:cxn>
              <a:cxn ang="0">
                <a:pos x="871" y="74"/>
              </a:cxn>
              <a:cxn ang="0">
                <a:pos x="887" y="74"/>
              </a:cxn>
              <a:cxn ang="0">
                <a:pos x="904" y="0"/>
              </a:cxn>
              <a:cxn ang="0">
                <a:pos x="921" y="0"/>
              </a:cxn>
            </a:cxnLst>
            <a:rect l="0" t="0" r="r" b="b"/>
            <a:pathLst>
              <a:path w="921" h="1567">
                <a:moveTo>
                  <a:pt x="0" y="1567"/>
                </a:moveTo>
                <a:lnTo>
                  <a:pt x="8" y="1493"/>
                </a:lnTo>
                <a:lnTo>
                  <a:pt x="16" y="1418"/>
                </a:lnTo>
                <a:lnTo>
                  <a:pt x="25" y="1418"/>
                </a:lnTo>
                <a:lnTo>
                  <a:pt x="33" y="1352"/>
                </a:lnTo>
                <a:lnTo>
                  <a:pt x="41" y="1277"/>
                </a:lnTo>
                <a:lnTo>
                  <a:pt x="50" y="1277"/>
                </a:lnTo>
                <a:lnTo>
                  <a:pt x="58" y="1277"/>
                </a:lnTo>
                <a:lnTo>
                  <a:pt x="66" y="1277"/>
                </a:lnTo>
                <a:lnTo>
                  <a:pt x="74" y="1211"/>
                </a:lnTo>
                <a:lnTo>
                  <a:pt x="83" y="1211"/>
                </a:lnTo>
                <a:lnTo>
                  <a:pt x="99" y="1211"/>
                </a:lnTo>
                <a:lnTo>
                  <a:pt x="108" y="1211"/>
                </a:lnTo>
                <a:lnTo>
                  <a:pt x="116" y="1136"/>
                </a:lnTo>
                <a:lnTo>
                  <a:pt x="124" y="1136"/>
                </a:lnTo>
                <a:lnTo>
                  <a:pt x="133" y="1136"/>
                </a:lnTo>
                <a:lnTo>
                  <a:pt x="141" y="1136"/>
                </a:lnTo>
                <a:lnTo>
                  <a:pt x="149" y="1136"/>
                </a:lnTo>
                <a:lnTo>
                  <a:pt x="157" y="1070"/>
                </a:lnTo>
                <a:lnTo>
                  <a:pt x="166" y="1070"/>
                </a:lnTo>
                <a:lnTo>
                  <a:pt x="174" y="1070"/>
                </a:lnTo>
                <a:lnTo>
                  <a:pt x="182" y="995"/>
                </a:lnTo>
                <a:lnTo>
                  <a:pt x="191" y="995"/>
                </a:lnTo>
                <a:lnTo>
                  <a:pt x="207" y="995"/>
                </a:lnTo>
                <a:lnTo>
                  <a:pt x="215" y="995"/>
                </a:lnTo>
                <a:lnTo>
                  <a:pt x="224" y="995"/>
                </a:lnTo>
                <a:lnTo>
                  <a:pt x="232" y="995"/>
                </a:lnTo>
                <a:lnTo>
                  <a:pt x="240" y="929"/>
                </a:lnTo>
                <a:lnTo>
                  <a:pt x="249" y="929"/>
                </a:lnTo>
                <a:lnTo>
                  <a:pt x="257" y="929"/>
                </a:lnTo>
                <a:lnTo>
                  <a:pt x="265" y="929"/>
                </a:lnTo>
                <a:lnTo>
                  <a:pt x="274" y="929"/>
                </a:lnTo>
                <a:lnTo>
                  <a:pt x="282" y="929"/>
                </a:lnTo>
                <a:lnTo>
                  <a:pt x="290" y="854"/>
                </a:lnTo>
                <a:lnTo>
                  <a:pt x="298" y="854"/>
                </a:lnTo>
                <a:lnTo>
                  <a:pt x="315" y="854"/>
                </a:lnTo>
                <a:lnTo>
                  <a:pt x="323" y="854"/>
                </a:lnTo>
                <a:lnTo>
                  <a:pt x="332" y="779"/>
                </a:lnTo>
                <a:lnTo>
                  <a:pt x="340" y="779"/>
                </a:lnTo>
                <a:lnTo>
                  <a:pt x="348" y="779"/>
                </a:lnTo>
                <a:lnTo>
                  <a:pt x="356" y="779"/>
                </a:lnTo>
                <a:lnTo>
                  <a:pt x="365" y="779"/>
                </a:lnTo>
                <a:lnTo>
                  <a:pt x="373" y="779"/>
                </a:lnTo>
                <a:lnTo>
                  <a:pt x="381" y="713"/>
                </a:lnTo>
                <a:lnTo>
                  <a:pt x="390" y="713"/>
                </a:lnTo>
                <a:lnTo>
                  <a:pt x="398" y="713"/>
                </a:lnTo>
                <a:lnTo>
                  <a:pt x="406" y="713"/>
                </a:lnTo>
                <a:lnTo>
                  <a:pt x="423" y="713"/>
                </a:lnTo>
                <a:lnTo>
                  <a:pt x="431" y="638"/>
                </a:lnTo>
                <a:lnTo>
                  <a:pt x="439" y="638"/>
                </a:lnTo>
                <a:lnTo>
                  <a:pt x="448" y="638"/>
                </a:lnTo>
                <a:lnTo>
                  <a:pt x="456" y="638"/>
                </a:lnTo>
                <a:lnTo>
                  <a:pt x="464" y="638"/>
                </a:lnTo>
                <a:lnTo>
                  <a:pt x="473" y="638"/>
                </a:lnTo>
                <a:lnTo>
                  <a:pt x="481" y="638"/>
                </a:lnTo>
                <a:lnTo>
                  <a:pt x="489" y="572"/>
                </a:lnTo>
                <a:lnTo>
                  <a:pt x="497" y="572"/>
                </a:lnTo>
                <a:lnTo>
                  <a:pt x="506" y="572"/>
                </a:lnTo>
                <a:lnTo>
                  <a:pt x="522" y="572"/>
                </a:lnTo>
                <a:lnTo>
                  <a:pt x="531" y="572"/>
                </a:lnTo>
                <a:lnTo>
                  <a:pt x="539" y="497"/>
                </a:lnTo>
                <a:lnTo>
                  <a:pt x="547" y="497"/>
                </a:lnTo>
                <a:lnTo>
                  <a:pt x="556" y="497"/>
                </a:lnTo>
                <a:lnTo>
                  <a:pt x="564" y="497"/>
                </a:lnTo>
                <a:lnTo>
                  <a:pt x="572" y="497"/>
                </a:lnTo>
                <a:lnTo>
                  <a:pt x="580" y="497"/>
                </a:lnTo>
                <a:lnTo>
                  <a:pt x="589" y="431"/>
                </a:lnTo>
                <a:lnTo>
                  <a:pt x="597" y="431"/>
                </a:lnTo>
                <a:lnTo>
                  <a:pt x="605" y="431"/>
                </a:lnTo>
                <a:lnTo>
                  <a:pt x="614" y="431"/>
                </a:lnTo>
                <a:lnTo>
                  <a:pt x="630" y="431"/>
                </a:lnTo>
                <a:lnTo>
                  <a:pt x="638" y="431"/>
                </a:lnTo>
                <a:lnTo>
                  <a:pt x="647" y="356"/>
                </a:lnTo>
                <a:lnTo>
                  <a:pt x="655" y="356"/>
                </a:lnTo>
                <a:lnTo>
                  <a:pt x="663" y="356"/>
                </a:lnTo>
                <a:lnTo>
                  <a:pt x="672" y="356"/>
                </a:lnTo>
                <a:lnTo>
                  <a:pt x="680" y="356"/>
                </a:lnTo>
                <a:lnTo>
                  <a:pt x="688" y="356"/>
                </a:lnTo>
                <a:lnTo>
                  <a:pt x="697" y="290"/>
                </a:lnTo>
                <a:lnTo>
                  <a:pt x="705" y="290"/>
                </a:lnTo>
                <a:lnTo>
                  <a:pt x="713" y="290"/>
                </a:lnTo>
                <a:lnTo>
                  <a:pt x="721" y="290"/>
                </a:lnTo>
                <a:lnTo>
                  <a:pt x="738" y="290"/>
                </a:lnTo>
                <a:lnTo>
                  <a:pt x="746" y="290"/>
                </a:lnTo>
                <a:lnTo>
                  <a:pt x="755" y="290"/>
                </a:lnTo>
                <a:lnTo>
                  <a:pt x="763" y="215"/>
                </a:lnTo>
                <a:lnTo>
                  <a:pt x="771" y="215"/>
                </a:lnTo>
                <a:lnTo>
                  <a:pt x="780" y="215"/>
                </a:lnTo>
                <a:lnTo>
                  <a:pt x="788" y="215"/>
                </a:lnTo>
                <a:lnTo>
                  <a:pt x="796" y="149"/>
                </a:lnTo>
                <a:lnTo>
                  <a:pt x="804" y="149"/>
                </a:lnTo>
                <a:lnTo>
                  <a:pt x="813" y="149"/>
                </a:lnTo>
                <a:lnTo>
                  <a:pt x="821" y="149"/>
                </a:lnTo>
                <a:lnTo>
                  <a:pt x="829" y="149"/>
                </a:lnTo>
                <a:lnTo>
                  <a:pt x="846" y="149"/>
                </a:lnTo>
                <a:lnTo>
                  <a:pt x="854" y="149"/>
                </a:lnTo>
                <a:lnTo>
                  <a:pt x="862" y="149"/>
                </a:lnTo>
                <a:lnTo>
                  <a:pt x="871" y="74"/>
                </a:lnTo>
                <a:lnTo>
                  <a:pt x="879" y="74"/>
                </a:lnTo>
                <a:lnTo>
                  <a:pt x="887" y="74"/>
                </a:lnTo>
                <a:lnTo>
                  <a:pt x="896" y="0"/>
                </a:lnTo>
                <a:lnTo>
                  <a:pt x="904" y="0"/>
                </a:lnTo>
                <a:lnTo>
                  <a:pt x="912" y="0"/>
                </a:lnTo>
                <a:lnTo>
                  <a:pt x="921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en-GB" sz="1200"/>
          </a:p>
        </p:txBody>
      </p:sp>
      <p:grpSp>
        <p:nvGrpSpPr>
          <p:cNvPr id="37" name="Group 62">
            <a:extLst>
              <a:ext uri="{FF2B5EF4-FFF2-40B4-BE49-F238E27FC236}">
                <a16:creationId xmlns:a16="http://schemas.microsoft.com/office/drawing/2014/main" id="{CB1B74E4-3A14-2509-A1FD-537BCE55F543}"/>
              </a:ext>
            </a:extLst>
          </p:cNvPr>
          <p:cNvGrpSpPr>
            <a:grpSpLocks/>
          </p:cNvGrpSpPr>
          <p:nvPr/>
        </p:nvGrpSpPr>
        <p:grpSpPr bwMode="auto">
          <a:xfrm>
            <a:off x="3655473" y="1856182"/>
            <a:ext cx="3414298" cy="2136639"/>
            <a:chOff x="1213" y="1681"/>
            <a:chExt cx="3326" cy="2131"/>
          </a:xfrm>
          <a:effectLst/>
        </p:grpSpPr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30EF015E-336D-9E7E-987D-92133A44A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2742"/>
              <a:ext cx="1136" cy="1070"/>
            </a:xfrm>
            <a:custGeom>
              <a:avLst/>
              <a:gdLst/>
              <a:ahLst/>
              <a:cxnLst>
                <a:cxn ang="0">
                  <a:pos x="16" y="921"/>
                </a:cxn>
                <a:cxn ang="0">
                  <a:pos x="41" y="780"/>
                </a:cxn>
                <a:cxn ang="0">
                  <a:pos x="66" y="780"/>
                </a:cxn>
                <a:cxn ang="0">
                  <a:pos x="99" y="714"/>
                </a:cxn>
                <a:cxn ang="0">
                  <a:pos x="124" y="714"/>
                </a:cxn>
                <a:cxn ang="0">
                  <a:pos x="149" y="639"/>
                </a:cxn>
                <a:cxn ang="0">
                  <a:pos x="174" y="639"/>
                </a:cxn>
                <a:cxn ang="0">
                  <a:pos x="207" y="573"/>
                </a:cxn>
                <a:cxn ang="0">
                  <a:pos x="232" y="573"/>
                </a:cxn>
                <a:cxn ang="0">
                  <a:pos x="257" y="498"/>
                </a:cxn>
                <a:cxn ang="0">
                  <a:pos x="282" y="498"/>
                </a:cxn>
                <a:cxn ang="0">
                  <a:pos x="315" y="498"/>
                </a:cxn>
                <a:cxn ang="0">
                  <a:pos x="340" y="432"/>
                </a:cxn>
                <a:cxn ang="0">
                  <a:pos x="365" y="432"/>
                </a:cxn>
                <a:cxn ang="0">
                  <a:pos x="390" y="432"/>
                </a:cxn>
                <a:cxn ang="0">
                  <a:pos x="423" y="432"/>
                </a:cxn>
                <a:cxn ang="0">
                  <a:pos x="448" y="432"/>
                </a:cxn>
                <a:cxn ang="0">
                  <a:pos x="473" y="432"/>
                </a:cxn>
                <a:cxn ang="0">
                  <a:pos x="497" y="357"/>
                </a:cxn>
                <a:cxn ang="0">
                  <a:pos x="531" y="357"/>
                </a:cxn>
                <a:cxn ang="0">
                  <a:pos x="556" y="357"/>
                </a:cxn>
                <a:cxn ang="0">
                  <a:pos x="580" y="357"/>
                </a:cxn>
                <a:cxn ang="0">
                  <a:pos x="605" y="357"/>
                </a:cxn>
                <a:cxn ang="0">
                  <a:pos x="638" y="282"/>
                </a:cxn>
                <a:cxn ang="0">
                  <a:pos x="663" y="282"/>
                </a:cxn>
                <a:cxn ang="0">
                  <a:pos x="688" y="282"/>
                </a:cxn>
                <a:cxn ang="0">
                  <a:pos x="713" y="282"/>
                </a:cxn>
                <a:cxn ang="0">
                  <a:pos x="746" y="216"/>
                </a:cxn>
                <a:cxn ang="0">
                  <a:pos x="771" y="216"/>
                </a:cxn>
                <a:cxn ang="0">
                  <a:pos x="796" y="216"/>
                </a:cxn>
                <a:cxn ang="0">
                  <a:pos x="821" y="141"/>
                </a:cxn>
                <a:cxn ang="0">
                  <a:pos x="854" y="141"/>
                </a:cxn>
                <a:cxn ang="0">
                  <a:pos x="879" y="141"/>
                </a:cxn>
                <a:cxn ang="0">
                  <a:pos x="904" y="75"/>
                </a:cxn>
                <a:cxn ang="0">
                  <a:pos x="929" y="75"/>
                </a:cxn>
                <a:cxn ang="0">
                  <a:pos x="962" y="75"/>
                </a:cxn>
                <a:cxn ang="0">
                  <a:pos x="987" y="75"/>
                </a:cxn>
                <a:cxn ang="0">
                  <a:pos x="1012" y="75"/>
                </a:cxn>
                <a:cxn ang="0">
                  <a:pos x="1037" y="75"/>
                </a:cxn>
                <a:cxn ang="0">
                  <a:pos x="1070" y="75"/>
                </a:cxn>
                <a:cxn ang="0">
                  <a:pos x="1095" y="0"/>
                </a:cxn>
                <a:cxn ang="0">
                  <a:pos x="1120" y="0"/>
                </a:cxn>
              </a:cxnLst>
              <a:rect l="0" t="0" r="r" b="b"/>
              <a:pathLst>
                <a:path w="1136" h="1070">
                  <a:moveTo>
                    <a:pt x="0" y="1070"/>
                  </a:moveTo>
                  <a:lnTo>
                    <a:pt x="8" y="996"/>
                  </a:lnTo>
                  <a:lnTo>
                    <a:pt x="16" y="921"/>
                  </a:lnTo>
                  <a:lnTo>
                    <a:pt x="25" y="855"/>
                  </a:lnTo>
                  <a:lnTo>
                    <a:pt x="33" y="780"/>
                  </a:lnTo>
                  <a:lnTo>
                    <a:pt x="41" y="780"/>
                  </a:lnTo>
                  <a:lnTo>
                    <a:pt x="50" y="780"/>
                  </a:lnTo>
                  <a:lnTo>
                    <a:pt x="58" y="780"/>
                  </a:lnTo>
                  <a:lnTo>
                    <a:pt x="66" y="780"/>
                  </a:lnTo>
                  <a:lnTo>
                    <a:pt x="74" y="780"/>
                  </a:lnTo>
                  <a:lnTo>
                    <a:pt x="83" y="780"/>
                  </a:lnTo>
                  <a:lnTo>
                    <a:pt x="99" y="714"/>
                  </a:lnTo>
                  <a:lnTo>
                    <a:pt x="108" y="714"/>
                  </a:lnTo>
                  <a:lnTo>
                    <a:pt x="116" y="714"/>
                  </a:lnTo>
                  <a:lnTo>
                    <a:pt x="124" y="714"/>
                  </a:lnTo>
                  <a:lnTo>
                    <a:pt x="133" y="639"/>
                  </a:lnTo>
                  <a:lnTo>
                    <a:pt x="141" y="639"/>
                  </a:lnTo>
                  <a:lnTo>
                    <a:pt x="149" y="639"/>
                  </a:lnTo>
                  <a:lnTo>
                    <a:pt x="157" y="639"/>
                  </a:lnTo>
                  <a:lnTo>
                    <a:pt x="166" y="639"/>
                  </a:lnTo>
                  <a:lnTo>
                    <a:pt x="174" y="639"/>
                  </a:lnTo>
                  <a:lnTo>
                    <a:pt x="182" y="573"/>
                  </a:lnTo>
                  <a:lnTo>
                    <a:pt x="191" y="573"/>
                  </a:lnTo>
                  <a:lnTo>
                    <a:pt x="207" y="573"/>
                  </a:lnTo>
                  <a:lnTo>
                    <a:pt x="215" y="573"/>
                  </a:lnTo>
                  <a:lnTo>
                    <a:pt x="224" y="573"/>
                  </a:lnTo>
                  <a:lnTo>
                    <a:pt x="232" y="573"/>
                  </a:lnTo>
                  <a:lnTo>
                    <a:pt x="240" y="573"/>
                  </a:lnTo>
                  <a:lnTo>
                    <a:pt x="249" y="573"/>
                  </a:lnTo>
                  <a:lnTo>
                    <a:pt x="257" y="498"/>
                  </a:lnTo>
                  <a:lnTo>
                    <a:pt x="265" y="498"/>
                  </a:lnTo>
                  <a:lnTo>
                    <a:pt x="274" y="498"/>
                  </a:lnTo>
                  <a:lnTo>
                    <a:pt x="282" y="498"/>
                  </a:lnTo>
                  <a:lnTo>
                    <a:pt x="290" y="498"/>
                  </a:lnTo>
                  <a:lnTo>
                    <a:pt x="298" y="498"/>
                  </a:lnTo>
                  <a:lnTo>
                    <a:pt x="315" y="498"/>
                  </a:lnTo>
                  <a:lnTo>
                    <a:pt x="323" y="498"/>
                  </a:lnTo>
                  <a:lnTo>
                    <a:pt x="332" y="432"/>
                  </a:lnTo>
                  <a:lnTo>
                    <a:pt x="340" y="432"/>
                  </a:lnTo>
                  <a:lnTo>
                    <a:pt x="348" y="432"/>
                  </a:lnTo>
                  <a:lnTo>
                    <a:pt x="356" y="432"/>
                  </a:lnTo>
                  <a:lnTo>
                    <a:pt x="365" y="432"/>
                  </a:lnTo>
                  <a:lnTo>
                    <a:pt x="373" y="432"/>
                  </a:lnTo>
                  <a:lnTo>
                    <a:pt x="381" y="432"/>
                  </a:lnTo>
                  <a:lnTo>
                    <a:pt x="390" y="432"/>
                  </a:lnTo>
                  <a:lnTo>
                    <a:pt x="398" y="432"/>
                  </a:lnTo>
                  <a:lnTo>
                    <a:pt x="406" y="432"/>
                  </a:lnTo>
                  <a:lnTo>
                    <a:pt x="423" y="432"/>
                  </a:lnTo>
                  <a:lnTo>
                    <a:pt x="431" y="432"/>
                  </a:lnTo>
                  <a:lnTo>
                    <a:pt x="439" y="432"/>
                  </a:lnTo>
                  <a:lnTo>
                    <a:pt x="448" y="432"/>
                  </a:lnTo>
                  <a:lnTo>
                    <a:pt x="456" y="432"/>
                  </a:lnTo>
                  <a:lnTo>
                    <a:pt x="464" y="432"/>
                  </a:lnTo>
                  <a:lnTo>
                    <a:pt x="473" y="432"/>
                  </a:lnTo>
                  <a:lnTo>
                    <a:pt x="481" y="357"/>
                  </a:lnTo>
                  <a:lnTo>
                    <a:pt x="489" y="357"/>
                  </a:lnTo>
                  <a:lnTo>
                    <a:pt x="497" y="357"/>
                  </a:lnTo>
                  <a:lnTo>
                    <a:pt x="506" y="357"/>
                  </a:lnTo>
                  <a:lnTo>
                    <a:pt x="522" y="357"/>
                  </a:lnTo>
                  <a:lnTo>
                    <a:pt x="531" y="357"/>
                  </a:lnTo>
                  <a:lnTo>
                    <a:pt x="539" y="357"/>
                  </a:lnTo>
                  <a:lnTo>
                    <a:pt x="547" y="357"/>
                  </a:lnTo>
                  <a:lnTo>
                    <a:pt x="556" y="357"/>
                  </a:lnTo>
                  <a:lnTo>
                    <a:pt x="564" y="357"/>
                  </a:lnTo>
                  <a:lnTo>
                    <a:pt x="572" y="357"/>
                  </a:lnTo>
                  <a:lnTo>
                    <a:pt x="580" y="357"/>
                  </a:lnTo>
                  <a:lnTo>
                    <a:pt x="589" y="357"/>
                  </a:lnTo>
                  <a:lnTo>
                    <a:pt x="597" y="357"/>
                  </a:lnTo>
                  <a:lnTo>
                    <a:pt x="605" y="357"/>
                  </a:lnTo>
                  <a:lnTo>
                    <a:pt x="614" y="357"/>
                  </a:lnTo>
                  <a:lnTo>
                    <a:pt x="630" y="282"/>
                  </a:lnTo>
                  <a:lnTo>
                    <a:pt x="638" y="282"/>
                  </a:lnTo>
                  <a:lnTo>
                    <a:pt x="647" y="282"/>
                  </a:lnTo>
                  <a:lnTo>
                    <a:pt x="655" y="282"/>
                  </a:lnTo>
                  <a:lnTo>
                    <a:pt x="663" y="282"/>
                  </a:lnTo>
                  <a:lnTo>
                    <a:pt x="672" y="282"/>
                  </a:lnTo>
                  <a:lnTo>
                    <a:pt x="680" y="282"/>
                  </a:lnTo>
                  <a:lnTo>
                    <a:pt x="688" y="282"/>
                  </a:lnTo>
                  <a:lnTo>
                    <a:pt x="697" y="282"/>
                  </a:lnTo>
                  <a:lnTo>
                    <a:pt x="705" y="282"/>
                  </a:lnTo>
                  <a:lnTo>
                    <a:pt x="713" y="282"/>
                  </a:lnTo>
                  <a:lnTo>
                    <a:pt x="721" y="282"/>
                  </a:lnTo>
                  <a:lnTo>
                    <a:pt x="738" y="216"/>
                  </a:lnTo>
                  <a:lnTo>
                    <a:pt x="746" y="216"/>
                  </a:lnTo>
                  <a:lnTo>
                    <a:pt x="755" y="216"/>
                  </a:lnTo>
                  <a:lnTo>
                    <a:pt x="763" y="216"/>
                  </a:lnTo>
                  <a:lnTo>
                    <a:pt x="771" y="216"/>
                  </a:lnTo>
                  <a:lnTo>
                    <a:pt x="780" y="216"/>
                  </a:lnTo>
                  <a:lnTo>
                    <a:pt x="788" y="216"/>
                  </a:lnTo>
                  <a:lnTo>
                    <a:pt x="796" y="216"/>
                  </a:lnTo>
                  <a:lnTo>
                    <a:pt x="804" y="141"/>
                  </a:lnTo>
                  <a:lnTo>
                    <a:pt x="813" y="141"/>
                  </a:lnTo>
                  <a:lnTo>
                    <a:pt x="821" y="141"/>
                  </a:lnTo>
                  <a:lnTo>
                    <a:pt x="829" y="141"/>
                  </a:lnTo>
                  <a:lnTo>
                    <a:pt x="846" y="141"/>
                  </a:lnTo>
                  <a:lnTo>
                    <a:pt x="854" y="141"/>
                  </a:lnTo>
                  <a:lnTo>
                    <a:pt x="862" y="141"/>
                  </a:lnTo>
                  <a:lnTo>
                    <a:pt x="871" y="141"/>
                  </a:lnTo>
                  <a:lnTo>
                    <a:pt x="879" y="141"/>
                  </a:lnTo>
                  <a:lnTo>
                    <a:pt x="887" y="141"/>
                  </a:lnTo>
                  <a:lnTo>
                    <a:pt x="896" y="75"/>
                  </a:lnTo>
                  <a:lnTo>
                    <a:pt x="904" y="75"/>
                  </a:lnTo>
                  <a:lnTo>
                    <a:pt x="912" y="75"/>
                  </a:lnTo>
                  <a:lnTo>
                    <a:pt x="921" y="75"/>
                  </a:lnTo>
                  <a:lnTo>
                    <a:pt x="929" y="75"/>
                  </a:lnTo>
                  <a:lnTo>
                    <a:pt x="945" y="75"/>
                  </a:lnTo>
                  <a:lnTo>
                    <a:pt x="954" y="75"/>
                  </a:lnTo>
                  <a:lnTo>
                    <a:pt x="962" y="75"/>
                  </a:lnTo>
                  <a:lnTo>
                    <a:pt x="970" y="75"/>
                  </a:lnTo>
                  <a:lnTo>
                    <a:pt x="979" y="75"/>
                  </a:lnTo>
                  <a:lnTo>
                    <a:pt x="987" y="75"/>
                  </a:lnTo>
                  <a:lnTo>
                    <a:pt x="995" y="75"/>
                  </a:lnTo>
                  <a:lnTo>
                    <a:pt x="1003" y="75"/>
                  </a:lnTo>
                  <a:lnTo>
                    <a:pt x="1012" y="75"/>
                  </a:lnTo>
                  <a:lnTo>
                    <a:pt x="1020" y="75"/>
                  </a:lnTo>
                  <a:lnTo>
                    <a:pt x="1028" y="75"/>
                  </a:lnTo>
                  <a:lnTo>
                    <a:pt x="1037" y="75"/>
                  </a:lnTo>
                  <a:lnTo>
                    <a:pt x="1053" y="75"/>
                  </a:lnTo>
                  <a:lnTo>
                    <a:pt x="1062" y="75"/>
                  </a:lnTo>
                  <a:lnTo>
                    <a:pt x="1070" y="75"/>
                  </a:lnTo>
                  <a:lnTo>
                    <a:pt x="1078" y="75"/>
                  </a:lnTo>
                  <a:lnTo>
                    <a:pt x="1086" y="0"/>
                  </a:lnTo>
                  <a:lnTo>
                    <a:pt x="1095" y="0"/>
                  </a:lnTo>
                  <a:lnTo>
                    <a:pt x="1103" y="0"/>
                  </a:lnTo>
                  <a:lnTo>
                    <a:pt x="1111" y="0"/>
                  </a:lnTo>
                  <a:lnTo>
                    <a:pt x="1120" y="0"/>
                  </a:lnTo>
                  <a:lnTo>
                    <a:pt x="1128" y="0"/>
                  </a:lnTo>
                  <a:lnTo>
                    <a:pt x="1136" y="0"/>
                  </a:lnTo>
                </a:path>
              </a:pathLst>
            </a:custGeom>
            <a:noFill/>
            <a:ln w="12700" cap="rnd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74089379-85EC-6885-0E15-1C410F1B6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037"/>
              <a:ext cx="1145" cy="705"/>
            </a:xfrm>
            <a:custGeom>
              <a:avLst/>
              <a:gdLst/>
              <a:ahLst/>
              <a:cxnLst>
                <a:cxn ang="0">
                  <a:pos x="25" y="705"/>
                </a:cxn>
                <a:cxn ang="0">
                  <a:pos x="50" y="705"/>
                </a:cxn>
                <a:cxn ang="0">
                  <a:pos x="75" y="705"/>
                </a:cxn>
                <a:cxn ang="0">
                  <a:pos x="100" y="639"/>
                </a:cxn>
                <a:cxn ang="0">
                  <a:pos x="133" y="639"/>
                </a:cxn>
                <a:cxn ang="0">
                  <a:pos x="158" y="564"/>
                </a:cxn>
                <a:cxn ang="0">
                  <a:pos x="183" y="564"/>
                </a:cxn>
                <a:cxn ang="0">
                  <a:pos x="208" y="564"/>
                </a:cxn>
                <a:cxn ang="0">
                  <a:pos x="241" y="564"/>
                </a:cxn>
                <a:cxn ang="0">
                  <a:pos x="266" y="498"/>
                </a:cxn>
                <a:cxn ang="0">
                  <a:pos x="290" y="498"/>
                </a:cxn>
                <a:cxn ang="0">
                  <a:pos x="315" y="498"/>
                </a:cxn>
                <a:cxn ang="0">
                  <a:pos x="349" y="498"/>
                </a:cxn>
                <a:cxn ang="0">
                  <a:pos x="373" y="423"/>
                </a:cxn>
                <a:cxn ang="0">
                  <a:pos x="398" y="423"/>
                </a:cxn>
                <a:cxn ang="0">
                  <a:pos x="423" y="357"/>
                </a:cxn>
                <a:cxn ang="0">
                  <a:pos x="456" y="357"/>
                </a:cxn>
                <a:cxn ang="0">
                  <a:pos x="481" y="357"/>
                </a:cxn>
                <a:cxn ang="0">
                  <a:pos x="506" y="357"/>
                </a:cxn>
                <a:cxn ang="0">
                  <a:pos x="531" y="357"/>
                </a:cxn>
                <a:cxn ang="0">
                  <a:pos x="564" y="357"/>
                </a:cxn>
                <a:cxn ang="0">
                  <a:pos x="589" y="282"/>
                </a:cxn>
                <a:cxn ang="0">
                  <a:pos x="614" y="282"/>
                </a:cxn>
                <a:cxn ang="0">
                  <a:pos x="639" y="208"/>
                </a:cxn>
                <a:cxn ang="0">
                  <a:pos x="672" y="208"/>
                </a:cxn>
                <a:cxn ang="0">
                  <a:pos x="697" y="208"/>
                </a:cxn>
                <a:cxn ang="0">
                  <a:pos x="722" y="208"/>
                </a:cxn>
                <a:cxn ang="0">
                  <a:pos x="747" y="208"/>
                </a:cxn>
                <a:cxn ang="0">
                  <a:pos x="780" y="141"/>
                </a:cxn>
                <a:cxn ang="0">
                  <a:pos x="805" y="141"/>
                </a:cxn>
                <a:cxn ang="0">
                  <a:pos x="830" y="141"/>
                </a:cxn>
                <a:cxn ang="0">
                  <a:pos x="855" y="141"/>
                </a:cxn>
                <a:cxn ang="0">
                  <a:pos x="888" y="141"/>
                </a:cxn>
                <a:cxn ang="0">
                  <a:pos x="913" y="67"/>
                </a:cxn>
                <a:cxn ang="0">
                  <a:pos x="937" y="67"/>
                </a:cxn>
                <a:cxn ang="0">
                  <a:pos x="962" y="67"/>
                </a:cxn>
                <a:cxn ang="0">
                  <a:pos x="996" y="0"/>
                </a:cxn>
                <a:cxn ang="0">
                  <a:pos x="1020" y="0"/>
                </a:cxn>
                <a:cxn ang="0">
                  <a:pos x="1045" y="0"/>
                </a:cxn>
                <a:cxn ang="0">
                  <a:pos x="1070" y="0"/>
                </a:cxn>
                <a:cxn ang="0">
                  <a:pos x="1103" y="0"/>
                </a:cxn>
                <a:cxn ang="0">
                  <a:pos x="1128" y="0"/>
                </a:cxn>
              </a:cxnLst>
              <a:rect l="0" t="0" r="r" b="b"/>
              <a:pathLst>
                <a:path w="1145" h="705">
                  <a:moveTo>
                    <a:pt x="0" y="705"/>
                  </a:moveTo>
                  <a:lnTo>
                    <a:pt x="8" y="705"/>
                  </a:lnTo>
                  <a:lnTo>
                    <a:pt x="25" y="705"/>
                  </a:lnTo>
                  <a:lnTo>
                    <a:pt x="33" y="705"/>
                  </a:lnTo>
                  <a:lnTo>
                    <a:pt x="42" y="705"/>
                  </a:lnTo>
                  <a:lnTo>
                    <a:pt x="50" y="705"/>
                  </a:lnTo>
                  <a:lnTo>
                    <a:pt x="58" y="705"/>
                  </a:lnTo>
                  <a:lnTo>
                    <a:pt x="67" y="705"/>
                  </a:lnTo>
                  <a:lnTo>
                    <a:pt x="75" y="705"/>
                  </a:lnTo>
                  <a:lnTo>
                    <a:pt x="83" y="705"/>
                  </a:lnTo>
                  <a:lnTo>
                    <a:pt x="91" y="705"/>
                  </a:lnTo>
                  <a:lnTo>
                    <a:pt x="100" y="639"/>
                  </a:lnTo>
                  <a:lnTo>
                    <a:pt x="108" y="639"/>
                  </a:lnTo>
                  <a:lnTo>
                    <a:pt x="116" y="639"/>
                  </a:lnTo>
                  <a:lnTo>
                    <a:pt x="133" y="639"/>
                  </a:lnTo>
                  <a:lnTo>
                    <a:pt x="141" y="639"/>
                  </a:lnTo>
                  <a:lnTo>
                    <a:pt x="149" y="639"/>
                  </a:lnTo>
                  <a:lnTo>
                    <a:pt x="158" y="564"/>
                  </a:lnTo>
                  <a:lnTo>
                    <a:pt x="166" y="564"/>
                  </a:lnTo>
                  <a:lnTo>
                    <a:pt x="174" y="564"/>
                  </a:lnTo>
                  <a:lnTo>
                    <a:pt x="183" y="564"/>
                  </a:lnTo>
                  <a:lnTo>
                    <a:pt x="191" y="564"/>
                  </a:lnTo>
                  <a:lnTo>
                    <a:pt x="199" y="564"/>
                  </a:lnTo>
                  <a:lnTo>
                    <a:pt x="208" y="564"/>
                  </a:lnTo>
                  <a:lnTo>
                    <a:pt x="216" y="564"/>
                  </a:lnTo>
                  <a:lnTo>
                    <a:pt x="232" y="564"/>
                  </a:lnTo>
                  <a:lnTo>
                    <a:pt x="241" y="564"/>
                  </a:lnTo>
                  <a:lnTo>
                    <a:pt x="249" y="564"/>
                  </a:lnTo>
                  <a:lnTo>
                    <a:pt x="257" y="564"/>
                  </a:lnTo>
                  <a:lnTo>
                    <a:pt x="266" y="498"/>
                  </a:lnTo>
                  <a:lnTo>
                    <a:pt x="274" y="498"/>
                  </a:lnTo>
                  <a:lnTo>
                    <a:pt x="282" y="498"/>
                  </a:lnTo>
                  <a:lnTo>
                    <a:pt x="290" y="498"/>
                  </a:lnTo>
                  <a:lnTo>
                    <a:pt x="299" y="498"/>
                  </a:lnTo>
                  <a:lnTo>
                    <a:pt x="307" y="498"/>
                  </a:lnTo>
                  <a:lnTo>
                    <a:pt x="315" y="498"/>
                  </a:lnTo>
                  <a:lnTo>
                    <a:pt x="324" y="498"/>
                  </a:lnTo>
                  <a:lnTo>
                    <a:pt x="340" y="498"/>
                  </a:lnTo>
                  <a:lnTo>
                    <a:pt x="349" y="498"/>
                  </a:lnTo>
                  <a:lnTo>
                    <a:pt x="357" y="498"/>
                  </a:lnTo>
                  <a:lnTo>
                    <a:pt x="365" y="498"/>
                  </a:lnTo>
                  <a:lnTo>
                    <a:pt x="373" y="423"/>
                  </a:lnTo>
                  <a:lnTo>
                    <a:pt x="382" y="423"/>
                  </a:lnTo>
                  <a:lnTo>
                    <a:pt x="390" y="423"/>
                  </a:lnTo>
                  <a:lnTo>
                    <a:pt x="398" y="423"/>
                  </a:lnTo>
                  <a:lnTo>
                    <a:pt x="407" y="423"/>
                  </a:lnTo>
                  <a:lnTo>
                    <a:pt x="415" y="423"/>
                  </a:lnTo>
                  <a:lnTo>
                    <a:pt x="423" y="357"/>
                  </a:lnTo>
                  <a:lnTo>
                    <a:pt x="431" y="357"/>
                  </a:lnTo>
                  <a:lnTo>
                    <a:pt x="448" y="357"/>
                  </a:lnTo>
                  <a:lnTo>
                    <a:pt x="456" y="357"/>
                  </a:lnTo>
                  <a:lnTo>
                    <a:pt x="465" y="357"/>
                  </a:lnTo>
                  <a:lnTo>
                    <a:pt x="473" y="357"/>
                  </a:lnTo>
                  <a:lnTo>
                    <a:pt x="481" y="357"/>
                  </a:lnTo>
                  <a:lnTo>
                    <a:pt x="490" y="357"/>
                  </a:lnTo>
                  <a:lnTo>
                    <a:pt x="498" y="357"/>
                  </a:lnTo>
                  <a:lnTo>
                    <a:pt x="506" y="357"/>
                  </a:lnTo>
                  <a:lnTo>
                    <a:pt x="514" y="357"/>
                  </a:lnTo>
                  <a:lnTo>
                    <a:pt x="523" y="357"/>
                  </a:lnTo>
                  <a:lnTo>
                    <a:pt x="531" y="357"/>
                  </a:lnTo>
                  <a:lnTo>
                    <a:pt x="539" y="357"/>
                  </a:lnTo>
                  <a:lnTo>
                    <a:pt x="556" y="357"/>
                  </a:lnTo>
                  <a:lnTo>
                    <a:pt x="564" y="357"/>
                  </a:lnTo>
                  <a:lnTo>
                    <a:pt x="573" y="357"/>
                  </a:lnTo>
                  <a:lnTo>
                    <a:pt x="581" y="357"/>
                  </a:lnTo>
                  <a:lnTo>
                    <a:pt x="589" y="282"/>
                  </a:lnTo>
                  <a:lnTo>
                    <a:pt x="597" y="282"/>
                  </a:lnTo>
                  <a:lnTo>
                    <a:pt x="606" y="282"/>
                  </a:lnTo>
                  <a:lnTo>
                    <a:pt x="614" y="282"/>
                  </a:lnTo>
                  <a:lnTo>
                    <a:pt x="622" y="282"/>
                  </a:lnTo>
                  <a:lnTo>
                    <a:pt x="631" y="282"/>
                  </a:lnTo>
                  <a:lnTo>
                    <a:pt x="639" y="208"/>
                  </a:lnTo>
                  <a:lnTo>
                    <a:pt x="655" y="208"/>
                  </a:lnTo>
                  <a:lnTo>
                    <a:pt x="664" y="208"/>
                  </a:lnTo>
                  <a:lnTo>
                    <a:pt x="672" y="208"/>
                  </a:lnTo>
                  <a:lnTo>
                    <a:pt x="680" y="208"/>
                  </a:lnTo>
                  <a:lnTo>
                    <a:pt x="689" y="208"/>
                  </a:lnTo>
                  <a:lnTo>
                    <a:pt x="697" y="208"/>
                  </a:lnTo>
                  <a:lnTo>
                    <a:pt x="705" y="208"/>
                  </a:lnTo>
                  <a:lnTo>
                    <a:pt x="714" y="208"/>
                  </a:lnTo>
                  <a:lnTo>
                    <a:pt x="722" y="208"/>
                  </a:lnTo>
                  <a:lnTo>
                    <a:pt x="730" y="208"/>
                  </a:lnTo>
                  <a:lnTo>
                    <a:pt x="738" y="208"/>
                  </a:lnTo>
                  <a:lnTo>
                    <a:pt x="747" y="208"/>
                  </a:lnTo>
                  <a:lnTo>
                    <a:pt x="763" y="141"/>
                  </a:lnTo>
                  <a:lnTo>
                    <a:pt x="772" y="141"/>
                  </a:lnTo>
                  <a:lnTo>
                    <a:pt x="780" y="141"/>
                  </a:lnTo>
                  <a:lnTo>
                    <a:pt x="788" y="141"/>
                  </a:lnTo>
                  <a:lnTo>
                    <a:pt x="796" y="141"/>
                  </a:lnTo>
                  <a:lnTo>
                    <a:pt x="805" y="141"/>
                  </a:lnTo>
                  <a:lnTo>
                    <a:pt x="813" y="141"/>
                  </a:lnTo>
                  <a:lnTo>
                    <a:pt x="821" y="141"/>
                  </a:lnTo>
                  <a:lnTo>
                    <a:pt x="830" y="141"/>
                  </a:lnTo>
                  <a:lnTo>
                    <a:pt x="838" y="141"/>
                  </a:lnTo>
                  <a:lnTo>
                    <a:pt x="846" y="141"/>
                  </a:lnTo>
                  <a:lnTo>
                    <a:pt x="855" y="141"/>
                  </a:lnTo>
                  <a:lnTo>
                    <a:pt x="871" y="141"/>
                  </a:lnTo>
                  <a:lnTo>
                    <a:pt x="879" y="141"/>
                  </a:lnTo>
                  <a:lnTo>
                    <a:pt x="888" y="141"/>
                  </a:lnTo>
                  <a:lnTo>
                    <a:pt x="896" y="141"/>
                  </a:lnTo>
                  <a:lnTo>
                    <a:pt x="904" y="67"/>
                  </a:lnTo>
                  <a:lnTo>
                    <a:pt x="913" y="67"/>
                  </a:lnTo>
                  <a:lnTo>
                    <a:pt x="921" y="67"/>
                  </a:lnTo>
                  <a:lnTo>
                    <a:pt x="929" y="67"/>
                  </a:lnTo>
                  <a:lnTo>
                    <a:pt x="937" y="67"/>
                  </a:lnTo>
                  <a:lnTo>
                    <a:pt x="946" y="67"/>
                  </a:lnTo>
                  <a:lnTo>
                    <a:pt x="954" y="67"/>
                  </a:lnTo>
                  <a:lnTo>
                    <a:pt x="962" y="67"/>
                  </a:lnTo>
                  <a:lnTo>
                    <a:pt x="979" y="0"/>
                  </a:lnTo>
                  <a:lnTo>
                    <a:pt x="987" y="0"/>
                  </a:lnTo>
                  <a:lnTo>
                    <a:pt x="996" y="0"/>
                  </a:lnTo>
                  <a:lnTo>
                    <a:pt x="1004" y="0"/>
                  </a:lnTo>
                  <a:lnTo>
                    <a:pt x="1012" y="0"/>
                  </a:lnTo>
                  <a:lnTo>
                    <a:pt x="1020" y="0"/>
                  </a:lnTo>
                  <a:lnTo>
                    <a:pt x="1029" y="0"/>
                  </a:lnTo>
                  <a:lnTo>
                    <a:pt x="1037" y="0"/>
                  </a:lnTo>
                  <a:lnTo>
                    <a:pt x="1045" y="0"/>
                  </a:lnTo>
                  <a:lnTo>
                    <a:pt x="1054" y="0"/>
                  </a:lnTo>
                  <a:lnTo>
                    <a:pt x="1062" y="0"/>
                  </a:lnTo>
                  <a:lnTo>
                    <a:pt x="1070" y="0"/>
                  </a:lnTo>
                  <a:lnTo>
                    <a:pt x="1087" y="0"/>
                  </a:lnTo>
                  <a:lnTo>
                    <a:pt x="1095" y="0"/>
                  </a:lnTo>
                  <a:lnTo>
                    <a:pt x="1103" y="0"/>
                  </a:lnTo>
                  <a:lnTo>
                    <a:pt x="1112" y="0"/>
                  </a:lnTo>
                  <a:lnTo>
                    <a:pt x="1120" y="0"/>
                  </a:lnTo>
                  <a:lnTo>
                    <a:pt x="1128" y="0"/>
                  </a:lnTo>
                  <a:lnTo>
                    <a:pt x="1137" y="0"/>
                  </a:lnTo>
                  <a:lnTo>
                    <a:pt x="1145" y="0"/>
                  </a:lnTo>
                </a:path>
              </a:pathLst>
            </a:custGeom>
            <a:noFill/>
            <a:ln w="12700" cap="rnd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41AC3D0B-C5CA-1805-BCB2-4766C7527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" y="1681"/>
              <a:ext cx="1045" cy="356"/>
            </a:xfrm>
            <a:custGeom>
              <a:avLst/>
              <a:gdLst/>
              <a:ahLst/>
              <a:cxnLst>
                <a:cxn ang="0">
                  <a:pos x="8" y="356"/>
                </a:cxn>
                <a:cxn ang="0">
                  <a:pos x="25" y="356"/>
                </a:cxn>
                <a:cxn ang="0">
                  <a:pos x="50" y="356"/>
                </a:cxn>
                <a:cxn ang="0">
                  <a:pos x="66" y="356"/>
                </a:cxn>
                <a:cxn ang="0">
                  <a:pos x="83" y="356"/>
                </a:cxn>
                <a:cxn ang="0">
                  <a:pos x="99" y="356"/>
                </a:cxn>
                <a:cxn ang="0">
                  <a:pos x="116" y="356"/>
                </a:cxn>
                <a:cxn ang="0">
                  <a:pos x="133" y="356"/>
                </a:cxn>
                <a:cxn ang="0">
                  <a:pos x="157" y="356"/>
                </a:cxn>
                <a:cxn ang="0">
                  <a:pos x="174" y="356"/>
                </a:cxn>
                <a:cxn ang="0">
                  <a:pos x="191" y="356"/>
                </a:cxn>
                <a:cxn ang="0">
                  <a:pos x="207" y="356"/>
                </a:cxn>
                <a:cxn ang="0">
                  <a:pos x="224" y="356"/>
                </a:cxn>
                <a:cxn ang="0">
                  <a:pos x="240" y="282"/>
                </a:cxn>
                <a:cxn ang="0">
                  <a:pos x="265" y="282"/>
                </a:cxn>
                <a:cxn ang="0">
                  <a:pos x="282" y="282"/>
                </a:cxn>
                <a:cxn ang="0">
                  <a:pos x="298" y="282"/>
                </a:cxn>
                <a:cxn ang="0">
                  <a:pos x="315" y="282"/>
                </a:cxn>
                <a:cxn ang="0">
                  <a:pos x="332" y="282"/>
                </a:cxn>
                <a:cxn ang="0">
                  <a:pos x="348" y="282"/>
                </a:cxn>
                <a:cxn ang="0">
                  <a:pos x="373" y="282"/>
                </a:cxn>
                <a:cxn ang="0">
                  <a:pos x="390" y="282"/>
                </a:cxn>
                <a:cxn ang="0">
                  <a:pos x="406" y="282"/>
                </a:cxn>
                <a:cxn ang="0">
                  <a:pos x="423" y="215"/>
                </a:cxn>
                <a:cxn ang="0">
                  <a:pos x="439" y="215"/>
                </a:cxn>
                <a:cxn ang="0">
                  <a:pos x="464" y="215"/>
                </a:cxn>
                <a:cxn ang="0">
                  <a:pos x="481" y="215"/>
                </a:cxn>
                <a:cxn ang="0">
                  <a:pos x="498" y="215"/>
                </a:cxn>
                <a:cxn ang="0">
                  <a:pos x="514" y="215"/>
                </a:cxn>
                <a:cxn ang="0">
                  <a:pos x="531" y="215"/>
                </a:cxn>
                <a:cxn ang="0">
                  <a:pos x="547" y="215"/>
                </a:cxn>
                <a:cxn ang="0">
                  <a:pos x="572" y="215"/>
                </a:cxn>
                <a:cxn ang="0">
                  <a:pos x="589" y="215"/>
                </a:cxn>
                <a:cxn ang="0">
                  <a:pos x="605" y="215"/>
                </a:cxn>
                <a:cxn ang="0">
                  <a:pos x="622" y="215"/>
                </a:cxn>
                <a:cxn ang="0">
                  <a:pos x="639" y="141"/>
                </a:cxn>
                <a:cxn ang="0">
                  <a:pos x="655" y="141"/>
                </a:cxn>
                <a:cxn ang="0">
                  <a:pos x="680" y="141"/>
                </a:cxn>
                <a:cxn ang="0">
                  <a:pos x="697" y="141"/>
                </a:cxn>
                <a:cxn ang="0">
                  <a:pos x="713" y="141"/>
                </a:cxn>
                <a:cxn ang="0">
                  <a:pos x="730" y="141"/>
                </a:cxn>
                <a:cxn ang="0">
                  <a:pos x="746" y="141"/>
                </a:cxn>
                <a:cxn ang="0">
                  <a:pos x="763" y="141"/>
                </a:cxn>
                <a:cxn ang="0">
                  <a:pos x="788" y="141"/>
                </a:cxn>
                <a:cxn ang="0">
                  <a:pos x="804" y="141"/>
                </a:cxn>
                <a:cxn ang="0">
                  <a:pos x="821" y="141"/>
                </a:cxn>
                <a:cxn ang="0">
                  <a:pos x="838" y="141"/>
                </a:cxn>
                <a:cxn ang="0">
                  <a:pos x="854" y="141"/>
                </a:cxn>
                <a:cxn ang="0">
                  <a:pos x="871" y="74"/>
                </a:cxn>
                <a:cxn ang="0">
                  <a:pos x="896" y="74"/>
                </a:cxn>
                <a:cxn ang="0">
                  <a:pos x="912" y="74"/>
                </a:cxn>
                <a:cxn ang="0">
                  <a:pos x="929" y="74"/>
                </a:cxn>
                <a:cxn ang="0">
                  <a:pos x="945" y="0"/>
                </a:cxn>
                <a:cxn ang="0">
                  <a:pos x="962" y="0"/>
                </a:cxn>
                <a:cxn ang="0">
                  <a:pos x="979" y="0"/>
                </a:cxn>
                <a:cxn ang="0">
                  <a:pos x="1003" y="0"/>
                </a:cxn>
                <a:cxn ang="0">
                  <a:pos x="1020" y="74"/>
                </a:cxn>
                <a:cxn ang="0">
                  <a:pos x="1037" y="74"/>
                </a:cxn>
              </a:cxnLst>
              <a:rect l="0" t="0" r="r" b="b"/>
              <a:pathLst>
                <a:path w="1045" h="356">
                  <a:moveTo>
                    <a:pt x="0" y="356"/>
                  </a:moveTo>
                  <a:lnTo>
                    <a:pt x="8" y="356"/>
                  </a:lnTo>
                  <a:lnTo>
                    <a:pt x="16" y="356"/>
                  </a:lnTo>
                  <a:lnTo>
                    <a:pt x="25" y="356"/>
                  </a:lnTo>
                  <a:lnTo>
                    <a:pt x="41" y="356"/>
                  </a:lnTo>
                  <a:lnTo>
                    <a:pt x="50" y="356"/>
                  </a:lnTo>
                  <a:lnTo>
                    <a:pt x="58" y="356"/>
                  </a:lnTo>
                  <a:lnTo>
                    <a:pt x="66" y="356"/>
                  </a:lnTo>
                  <a:lnTo>
                    <a:pt x="74" y="356"/>
                  </a:lnTo>
                  <a:lnTo>
                    <a:pt x="83" y="356"/>
                  </a:lnTo>
                  <a:lnTo>
                    <a:pt x="91" y="356"/>
                  </a:lnTo>
                  <a:lnTo>
                    <a:pt x="99" y="356"/>
                  </a:lnTo>
                  <a:lnTo>
                    <a:pt x="108" y="356"/>
                  </a:lnTo>
                  <a:lnTo>
                    <a:pt x="116" y="356"/>
                  </a:lnTo>
                  <a:lnTo>
                    <a:pt x="124" y="356"/>
                  </a:lnTo>
                  <a:lnTo>
                    <a:pt x="133" y="356"/>
                  </a:lnTo>
                  <a:lnTo>
                    <a:pt x="149" y="356"/>
                  </a:lnTo>
                  <a:lnTo>
                    <a:pt x="157" y="356"/>
                  </a:lnTo>
                  <a:lnTo>
                    <a:pt x="166" y="356"/>
                  </a:lnTo>
                  <a:lnTo>
                    <a:pt x="174" y="356"/>
                  </a:lnTo>
                  <a:lnTo>
                    <a:pt x="182" y="356"/>
                  </a:lnTo>
                  <a:lnTo>
                    <a:pt x="191" y="356"/>
                  </a:lnTo>
                  <a:lnTo>
                    <a:pt x="199" y="356"/>
                  </a:lnTo>
                  <a:lnTo>
                    <a:pt x="207" y="356"/>
                  </a:lnTo>
                  <a:lnTo>
                    <a:pt x="215" y="356"/>
                  </a:lnTo>
                  <a:lnTo>
                    <a:pt x="224" y="356"/>
                  </a:lnTo>
                  <a:lnTo>
                    <a:pt x="232" y="356"/>
                  </a:lnTo>
                  <a:lnTo>
                    <a:pt x="240" y="282"/>
                  </a:lnTo>
                  <a:lnTo>
                    <a:pt x="257" y="282"/>
                  </a:lnTo>
                  <a:lnTo>
                    <a:pt x="265" y="282"/>
                  </a:lnTo>
                  <a:lnTo>
                    <a:pt x="274" y="282"/>
                  </a:lnTo>
                  <a:lnTo>
                    <a:pt x="282" y="282"/>
                  </a:lnTo>
                  <a:lnTo>
                    <a:pt x="290" y="282"/>
                  </a:lnTo>
                  <a:lnTo>
                    <a:pt x="298" y="282"/>
                  </a:lnTo>
                  <a:lnTo>
                    <a:pt x="307" y="282"/>
                  </a:lnTo>
                  <a:lnTo>
                    <a:pt x="315" y="282"/>
                  </a:lnTo>
                  <a:lnTo>
                    <a:pt x="323" y="282"/>
                  </a:lnTo>
                  <a:lnTo>
                    <a:pt x="332" y="282"/>
                  </a:lnTo>
                  <a:lnTo>
                    <a:pt x="340" y="282"/>
                  </a:lnTo>
                  <a:lnTo>
                    <a:pt x="348" y="282"/>
                  </a:lnTo>
                  <a:lnTo>
                    <a:pt x="365" y="282"/>
                  </a:lnTo>
                  <a:lnTo>
                    <a:pt x="373" y="282"/>
                  </a:lnTo>
                  <a:lnTo>
                    <a:pt x="381" y="282"/>
                  </a:lnTo>
                  <a:lnTo>
                    <a:pt x="390" y="282"/>
                  </a:lnTo>
                  <a:lnTo>
                    <a:pt x="398" y="282"/>
                  </a:lnTo>
                  <a:lnTo>
                    <a:pt x="406" y="282"/>
                  </a:lnTo>
                  <a:lnTo>
                    <a:pt x="415" y="215"/>
                  </a:lnTo>
                  <a:lnTo>
                    <a:pt x="423" y="215"/>
                  </a:lnTo>
                  <a:lnTo>
                    <a:pt x="431" y="215"/>
                  </a:lnTo>
                  <a:lnTo>
                    <a:pt x="439" y="215"/>
                  </a:lnTo>
                  <a:lnTo>
                    <a:pt x="448" y="215"/>
                  </a:lnTo>
                  <a:lnTo>
                    <a:pt x="464" y="215"/>
                  </a:lnTo>
                  <a:lnTo>
                    <a:pt x="473" y="215"/>
                  </a:lnTo>
                  <a:lnTo>
                    <a:pt x="481" y="215"/>
                  </a:lnTo>
                  <a:lnTo>
                    <a:pt x="489" y="215"/>
                  </a:lnTo>
                  <a:lnTo>
                    <a:pt x="498" y="215"/>
                  </a:lnTo>
                  <a:lnTo>
                    <a:pt x="506" y="215"/>
                  </a:lnTo>
                  <a:lnTo>
                    <a:pt x="514" y="215"/>
                  </a:lnTo>
                  <a:lnTo>
                    <a:pt x="522" y="215"/>
                  </a:lnTo>
                  <a:lnTo>
                    <a:pt x="531" y="215"/>
                  </a:lnTo>
                  <a:lnTo>
                    <a:pt x="539" y="215"/>
                  </a:lnTo>
                  <a:lnTo>
                    <a:pt x="547" y="215"/>
                  </a:lnTo>
                  <a:lnTo>
                    <a:pt x="556" y="215"/>
                  </a:lnTo>
                  <a:lnTo>
                    <a:pt x="572" y="215"/>
                  </a:lnTo>
                  <a:lnTo>
                    <a:pt x="580" y="215"/>
                  </a:lnTo>
                  <a:lnTo>
                    <a:pt x="589" y="215"/>
                  </a:lnTo>
                  <a:lnTo>
                    <a:pt x="597" y="215"/>
                  </a:lnTo>
                  <a:lnTo>
                    <a:pt x="605" y="215"/>
                  </a:lnTo>
                  <a:lnTo>
                    <a:pt x="614" y="215"/>
                  </a:lnTo>
                  <a:lnTo>
                    <a:pt x="622" y="215"/>
                  </a:lnTo>
                  <a:lnTo>
                    <a:pt x="630" y="141"/>
                  </a:lnTo>
                  <a:lnTo>
                    <a:pt x="639" y="141"/>
                  </a:lnTo>
                  <a:lnTo>
                    <a:pt x="647" y="141"/>
                  </a:lnTo>
                  <a:lnTo>
                    <a:pt x="655" y="141"/>
                  </a:lnTo>
                  <a:lnTo>
                    <a:pt x="663" y="141"/>
                  </a:lnTo>
                  <a:lnTo>
                    <a:pt x="680" y="141"/>
                  </a:lnTo>
                  <a:lnTo>
                    <a:pt x="688" y="141"/>
                  </a:lnTo>
                  <a:lnTo>
                    <a:pt x="697" y="141"/>
                  </a:lnTo>
                  <a:lnTo>
                    <a:pt x="705" y="141"/>
                  </a:lnTo>
                  <a:lnTo>
                    <a:pt x="713" y="141"/>
                  </a:lnTo>
                  <a:lnTo>
                    <a:pt x="721" y="141"/>
                  </a:lnTo>
                  <a:lnTo>
                    <a:pt x="730" y="141"/>
                  </a:lnTo>
                  <a:lnTo>
                    <a:pt x="738" y="141"/>
                  </a:lnTo>
                  <a:lnTo>
                    <a:pt x="746" y="141"/>
                  </a:lnTo>
                  <a:lnTo>
                    <a:pt x="755" y="141"/>
                  </a:lnTo>
                  <a:lnTo>
                    <a:pt x="763" y="141"/>
                  </a:lnTo>
                  <a:lnTo>
                    <a:pt x="771" y="141"/>
                  </a:lnTo>
                  <a:lnTo>
                    <a:pt x="788" y="141"/>
                  </a:lnTo>
                  <a:lnTo>
                    <a:pt x="796" y="141"/>
                  </a:lnTo>
                  <a:lnTo>
                    <a:pt x="804" y="141"/>
                  </a:lnTo>
                  <a:lnTo>
                    <a:pt x="813" y="141"/>
                  </a:lnTo>
                  <a:lnTo>
                    <a:pt x="821" y="141"/>
                  </a:lnTo>
                  <a:lnTo>
                    <a:pt x="829" y="141"/>
                  </a:lnTo>
                  <a:lnTo>
                    <a:pt x="838" y="141"/>
                  </a:lnTo>
                  <a:lnTo>
                    <a:pt x="846" y="141"/>
                  </a:lnTo>
                  <a:lnTo>
                    <a:pt x="854" y="141"/>
                  </a:lnTo>
                  <a:lnTo>
                    <a:pt x="862" y="141"/>
                  </a:lnTo>
                  <a:lnTo>
                    <a:pt x="871" y="74"/>
                  </a:lnTo>
                  <a:lnTo>
                    <a:pt x="887" y="74"/>
                  </a:lnTo>
                  <a:lnTo>
                    <a:pt x="896" y="74"/>
                  </a:lnTo>
                  <a:lnTo>
                    <a:pt x="904" y="74"/>
                  </a:lnTo>
                  <a:lnTo>
                    <a:pt x="912" y="74"/>
                  </a:lnTo>
                  <a:lnTo>
                    <a:pt x="921" y="74"/>
                  </a:lnTo>
                  <a:lnTo>
                    <a:pt x="929" y="74"/>
                  </a:lnTo>
                  <a:lnTo>
                    <a:pt x="937" y="0"/>
                  </a:lnTo>
                  <a:lnTo>
                    <a:pt x="945" y="0"/>
                  </a:lnTo>
                  <a:lnTo>
                    <a:pt x="954" y="0"/>
                  </a:lnTo>
                  <a:lnTo>
                    <a:pt x="962" y="0"/>
                  </a:lnTo>
                  <a:lnTo>
                    <a:pt x="970" y="0"/>
                  </a:lnTo>
                  <a:lnTo>
                    <a:pt x="979" y="0"/>
                  </a:lnTo>
                  <a:lnTo>
                    <a:pt x="995" y="0"/>
                  </a:lnTo>
                  <a:lnTo>
                    <a:pt x="1003" y="0"/>
                  </a:lnTo>
                  <a:lnTo>
                    <a:pt x="1012" y="74"/>
                  </a:lnTo>
                  <a:lnTo>
                    <a:pt x="1020" y="74"/>
                  </a:lnTo>
                  <a:lnTo>
                    <a:pt x="1028" y="74"/>
                  </a:lnTo>
                  <a:lnTo>
                    <a:pt x="1037" y="74"/>
                  </a:lnTo>
                  <a:lnTo>
                    <a:pt x="1045" y="74"/>
                  </a:lnTo>
                </a:path>
              </a:pathLst>
            </a:custGeom>
            <a:noFill/>
            <a:ln w="12700" cap="rnd">
              <a:solidFill>
                <a:srgbClr val="0000FF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endParaRPr lang="en-GB" sz="1200"/>
            </a:p>
          </p:txBody>
        </p:sp>
      </p:grpSp>
      <p:sp>
        <p:nvSpPr>
          <p:cNvPr id="42" name="Line 88">
            <a:extLst>
              <a:ext uri="{FF2B5EF4-FFF2-40B4-BE49-F238E27FC236}">
                <a16:creationId xmlns:a16="http://schemas.microsoft.com/office/drawing/2014/main" id="{A58CA0A1-C13A-3EFA-56CD-75BC5A5FF2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7260" y="1943412"/>
            <a:ext cx="3422511" cy="22058"/>
          </a:xfrm>
          <a:prstGeom prst="line">
            <a:avLst/>
          </a:prstGeom>
          <a:noFill/>
          <a:ln w="12700" cap="rnd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200"/>
          </a:p>
        </p:txBody>
      </p:sp>
      <p:sp>
        <p:nvSpPr>
          <p:cNvPr id="43" name="Line 89">
            <a:extLst>
              <a:ext uri="{FF2B5EF4-FFF2-40B4-BE49-F238E27FC236}">
                <a16:creationId xmlns:a16="http://schemas.microsoft.com/office/drawing/2014/main" id="{6A66D3B7-ABB9-5B42-5FC0-B7C8460B8B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7260" y="2421675"/>
            <a:ext cx="95469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200"/>
          </a:p>
        </p:txBody>
      </p:sp>
      <p:sp>
        <p:nvSpPr>
          <p:cNvPr id="44" name="Line 90">
            <a:extLst>
              <a:ext uri="{FF2B5EF4-FFF2-40B4-BE49-F238E27FC236}">
                <a16:creationId xmlns:a16="http://schemas.microsoft.com/office/drawing/2014/main" id="{996336CD-EF09-A986-935E-9FB03D3D40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7260" y="1421034"/>
            <a:ext cx="3422511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200"/>
          </a:p>
        </p:txBody>
      </p:sp>
      <p:sp>
        <p:nvSpPr>
          <p:cNvPr id="45" name="Line 91">
            <a:extLst>
              <a:ext uri="{FF2B5EF4-FFF2-40B4-BE49-F238E27FC236}">
                <a16:creationId xmlns:a16="http://schemas.microsoft.com/office/drawing/2014/main" id="{6BC84FA7-0C12-DA56-55A7-A234CA187D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7260" y="1284674"/>
            <a:ext cx="954690" cy="0"/>
          </a:xfrm>
          <a:prstGeom prst="line">
            <a:avLst/>
          </a:prstGeom>
          <a:noFill/>
          <a:ln w="12700" cap="rnd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200"/>
          </a:p>
        </p:txBody>
      </p:sp>
      <p:sp>
        <p:nvSpPr>
          <p:cNvPr id="46" name="Line 93">
            <a:extLst>
              <a:ext uri="{FF2B5EF4-FFF2-40B4-BE49-F238E27FC236}">
                <a16:creationId xmlns:a16="http://schemas.microsoft.com/office/drawing/2014/main" id="{07ECC701-6C6B-7E90-A7C6-4F3A8215F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6481" y="1352854"/>
            <a:ext cx="0" cy="263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2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C75908-04D1-A435-8898-76A3E922D6EA}"/>
              </a:ext>
            </a:extLst>
          </p:cNvPr>
          <p:cNvGrpSpPr/>
          <p:nvPr/>
        </p:nvGrpSpPr>
        <p:grpSpPr>
          <a:xfrm>
            <a:off x="3172539" y="1057073"/>
            <a:ext cx="4279781" cy="3484286"/>
            <a:chOff x="3172539" y="1057073"/>
            <a:chExt cx="4279781" cy="3484286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170A6234-1FE3-488A-D13A-90D11D6A1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7260" y="1148314"/>
              <a:ext cx="1027" cy="284450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BC334982-AA55-8C8A-E06F-CFC0CE460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3992821"/>
              <a:ext cx="3694546" cy="1003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B29C32BC-A00D-07E1-5C60-A24DE89523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7260" y="1148314"/>
              <a:ext cx="1027" cy="2844507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4451C756-F29C-5327-9E0B-5BBC4FB6FD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7260" y="3951713"/>
              <a:ext cx="1027" cy="411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546611DE-8E6C-8335-88C1-8FF8CCAA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6021" y="3951713"/>
              <a:ext cx="1026" cy="411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106B8812-9BF8-F442-D319-6DEFF163C3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94020" y="3951713"/>
              <a:ext cx="1026" cy="411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1" name="Line 20">
              <a:extLst>
                <a:ext uri="{FF2B5EF4-FFF2-40B4-BE49-F238E27FC236}">
                  <a16:creationId xmlns:a16="http://schemas.microsoft.com/office/drawing/2014/main" id="{778A282E-AE25-9511-B710-66F0FA392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3807" y="3951713"/>
              <a:ext cx="1026" cy="411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2" name="Line 23">
              <a:extLst>
                <a:ext uri="{FF2B5EF4-FFF2-40B4-BE49-F238E27FC236}">
                  <a16:creationId xmlns:a16="http://schemas.microsoft.com/office/drawing/2014/main" id="{29CEEE14-41F1-FC8E-AD14-3E233DEDBA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1807" y="3951713"/>
              <a:ext cx="1026" cy="4110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3" name="Line 26">
              <a:extLst>
                <a:ext uri="{FF2B5EF4-FFF2-40B4-BE49-F238E27FC236}">
                  <a16:creationId xmlns:a16="http://schemas.microsoft.com/office/drawing/2014/main" id="{06D0A234-203F-973D-9851-15F374D361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3992821"/>
              <a:ext cx="33876" cy="10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4" name="Line 27">
              <a:extLst>
                <a:ext uri="{FF2B5EF4-FFF2-40B4-BE49-F238E27FC236}">
                  <a16:creationId xmlns:a16="http://schemas.microsoft.com/office/drawing/2014/main" id="{363673A6-2FDB-21E4-0358-DD74F6391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9718" y="3992821"/>
              <a:ext cx="42089" cy="10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B34EC33-38CB-6FEC-5406-AE47E22F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942" y="3901581"/>
              <a:ext cx="8816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/>
                <a:t>0</a:t>
              </a:r>
            </a:p>
          </p:txBody>
        </p:sp>
        <p:sp>
          <p:nvSpPr>
            <p:cNvPr id="16" name="Line 29">
              <a:extLst>
                <a:ext uri="{FF2B5EF4-FFF2-40B4-BE49-F238E27FC236}">
                  <a16:creationId xmlns:a16="http://schemas.microsoft.com/office/drawing/2014/main" id="{D96EFF48-DE65-8826-1342-3DCF0F448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3635879"/>
              <a:ext cx="33876" cy="100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A89DE9CA-5358-EE93-DD68-3587D2512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942" y="3543636"/>
              <a:ext cx="8816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5</a:t>
              </a:r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393452C4-0DB1-F356-EBB2-2C59FD105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3277935"/>
              <a:ext cx="33876" cy="10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19" name="Rectangle 34">
              <a:extLst>
                <a:ext uri="{FF2B5EF4-FFF2-40B4-BE49-F238E27FC236}">
                  <a16:creationId xmlns:a16="http://schemas.microsoft.com/office/drawing/2014/main" id="{F01DC741-9CD7-CE22-7EA3-53C54454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3186693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10</a:t>
              </a:r>
            </a:p>
          </p:txBody>
        </p:sp>
        <p:sp>
          <p:nvSpPr>
            <p:cNvPr id="20" name="Line 35">
              <a:extLst>
                <a:ext uri="{FF2B5EF4-FFF2-40B4-BE49-F238E27FC236}">
                  <a16:creationId xmlns:a16="http://schemas.microsoft.com/office/drawing/2014/main" id="{34AF08BF-30A1-26CB-35BA-A6C96A140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2919990"/>
              <a:ext cx="33876" cy="1003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1" name="Rectangle 37">
              <a:extLst>
                <a:ext uri="{FF2B5EF4-FFF2-40B4-BE49-F238E27FC236}">
                  <a16:creationId xmlns:a16="http://schemas.microsoft.com/office/drawing/2014/main" id="{BAA06E5B-A8C2-C793-A756-EC0B33BFF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2828749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15</a:t>
              </a:r>
            </a:p>
          </p:txBody>
        </p:sp>
        <p:sp>
          <p:nvSpPr>
            <p:cNvPr id="22" name="Line 38">
              <a:extLst>
                <a:ext uri="{FF2B5EF4-FFF2-40B4-BE49-F238E27FC236}">
                  <a16:creationId xmlns:a16="http://schemas.microsoft.com/office/drawing/2014/main" id="{D1505AE8-D73F-8BC2-AD6C-9D4EA3279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2571069"/>
              <a:ext cx="33876" cy="1003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DB9680B1-3481-83A6-B2D7-2DEF4F3F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2479828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20</a:t>
              </a:r>
            </a:p>
          </p:txBody>
        </p:sp>
        <p:sp>
          <p:nvSpPr>
            <p:cNvPr id="24" name="Line 41">
              <a:extLst>
                <a:ext uri="{FF2B5EF4-FFF2-40B4-BE49-F238E27FC236}">
                  <a16:creationId xmlns:a16="http://schemas.microsoft.com/office/drawing/2014/main" id="{65CB35F0-FC17-854C-7863-048DDF856B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2213124"/>
              <a:ext cx="33876" cy="1002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CBE0E9D7-93B6-9A0E-AD71-8CEE43F4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2121883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25</a:t>
              </a:r>
            </a:p>
          </p:txBody>
        </p:sp>
        <p:sp>
          <p:nvSpPr>
            <p:cNvPr id="26" name="Line 44">
              <a:extLst>
                <a:ext uri="{FF2B5EF4-FFF2-40B4-BE49-F238E27FC236}">
                  <a16:creationId xmlns:a16="http://schemas.microsoft.com/office/drawing/2014/main" id="{CFF357FD-5D87-86D2-DE83-79351CE5E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1856182"/>
              <a:ext cx="33876" cy="1002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E42C1187-A093-7868-60AE-BB9C37EC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1763939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30</a:t>
              </a:r>
            </a:p>
          </p:txBody>
        </p:sp>
        <p:sp>
          <p:nvSpPr>
            <p:cNvPr id="28" name="Line 47">
              <a:extLst>
                <a:ext uri="{FF2B5EF4-FFF2-40B4-BE49-F238E27FC236}">
                  <a16:creationId xmlns:a16="http://schemas.microsoft.com/office/drawing/2014/main" id="{85F64C1C-6603-966A-51DA-62CF9C9E2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7260" y="1498237"/>
              <a:ext cx="33876" cy="1003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BC250454-9457-9C8F-2564-5080D595B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1406997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35</a:t>
              </a:r>
            </a:p>
          </p:txBody>
        </p:sp>
        <p:sp>
          <p:nvSpPr>
            <p:cNvPr id="30" name="Rectangle 52">
              <a:extLst>
                <a:ext uri="{FF2B5EF4-FFF2-40B4-BE49-F238E27FC236}">
                  <a16:creationId xmlns:a16="http://schemas.microsoft.com/office/drawing/2014/main" id="{ABB4F10A-9CB5-4FDC-F1AF-3E8AB799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527" y="1057073"/>
              <a:ext cx="176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/>
                <a:t>40</a:t>
              </a:r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78C673CE-BA2B-2D4C-8CBB-74EAA8236E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064432" y="2468207"/>
              <a:ext cx="40087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 dirty="0"/>
                <a:t>Level</a:t>
              </a:r>
            </a:p>
          </p:txBody>
        </p:sp>
        <p:sp>
          <p:nvSpPr>
            <p:cNvPr id="47" name="Rectangle 13">
              <a:extLst>
                <a:ext uri="{FF2B5EF4-FFF2-40B4-BE49-F238E27FC236}">
                  <a16:creationId xmlns:a16="http://schemas.microsoft.com/office/drawing/2014/main" id="{CD3DCF08-E1F5-46FE-47E9-464FCC471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694" y="4040949"/>
              <a:ext cx="8816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0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51DC0864-80C1-C318-5B47-A1E5B3FB4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040" y="4040949"/>
              <a:ext cx="26449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100</a:t>
              </a: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5CC10FFF-796B-10E2-4901-181301BB2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038" y="4040949"/>
              <a:ext cx="26449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200</a:t>
              </a:r>
            </a:p>
          </p:txBody>
        </p:sp>
        <p:sp>
          <p:nvSpPr>
            <p:cNvPr id="50" name="Rectangle 22">
              <a:extLst>
                <a:ext uri="{FF2B5EF4-FFF2-40B4-BE49-F238E27FC236}">
                  <a16:creationId xmlns:a16="http://schemas.microsoft.com/office/drawing/2014/main" id="{3C97B3D0-8F8A-F5FE-FF54-548363345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9825" y="4040949"/>
              <a:ext cx="26449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/>
                <a:t>300</a:t>
              </a:r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8B6552AD-E8E7-D12B-C1CB-333FEB977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7824" y="4040949"/>
              <a:ext cx="26449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/>
                <a:t>400</a:t>
              </a:r>
            </a:p>
          </p:txBody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73A70E39-2A78-C676-A32D-A9FD9B3F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12" y="4356693"/>
              <a:ext cx="236481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200" b="1" dirty="0"/>
                <a:t>Number of Games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1979BCB-CD01-5761-88B0-04AD5C0B7D19}"/>
              </a:ext>
            </a:extLst>
          </p:cNvPr>
          <p:cNvSpPr/>
          <p:nvPr/>
        </p:nvSpPr>
        <p:spPr>
          <a:xfrm>
            <a:off x="4911174" y="3032161"/>
            <a:ext cx="2266618" cy="866286"/>
          </a:xfrm>
          <a:prstGeom prst="rect">
            <a:avLst/>
          </a:prstGeom>
          <a:solidFill>
            <a:schemeClr val="bg1"/>
          </a:solidFill>
          <a:ln w="6350" cap="rnd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0F800A-F293-789D-9426-29D5E9D57EEE}"/>
              </a:ext>
            </a:extLst>
          </p:cNvPr>
          <p:cNvGrpSpPr/>
          <p:nvPr/>
        </p:nvGrpSpPr>
        <p:grpSpPr>
          <a:xfrm>
            <a:off x="4983826" y="3061363"/>
            <a:ext cx="1517845" cy="184666"/>
            <a:chOff x="4983826" y="3061363"/>
            <a:chExt cx="1517845" cy="184666"/>
          </a:xfrm>
        </p:grpSpPr>
        <p:sp>
          <p:nvSpPr>
            <p:cNvPr id="56" name="Rectangle 78">
              <a:extLst>
                <a:ext uri="{FF2B5EF4-FFF2-40B4-BE49-F238E27FC236}">
                  <a16:creationId xmlns:a16="http://schemas.microsoft.com/office/drawing/2014/main" id="{628DF7C8-601D-9F9C-9999-1E542D7D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967" y="3061363"/>
              <a:ext cx="1165704" cy="184666"/>
            </a:xfrm>
            <a:prstGeom prst="rect">
              <a:avLst/>
            </a:prstGeom>
            <a:noFill/>
            <a:ln w="9525" cap="rnd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</a:rPr>
                <a:t>char (</a:t>
              </a:r>
              <a:r>
                <a:rPr lang="en-GB" sz="1200" dirty="0" err="1">
                  <a:solidFill>
                    <a:srgbClr val="000000"/>
                  </a:solidFill>
                </a:rPr>
                <a:t>TrueSkill</a:t>
              </a:r>
              <a:r>
                <a:rPr lang="en-GB" sz="1200" dirty="0">
                  <a:solidFill>
                    <a:srgbClr val="000000"/>
                  </a:solidFill>
                </a:rPr>
                <a:t>™)</a:t>
              </a:r>
              <a:endParaRPr lang="en-GB" sz="1200" dirty="0"/>
            </a:p>
          </p:txBody>
        </p:sp>
        <p:sp>
          <p:nvSpPr>
            <p:cNvPr id="58" name="Line 82">
              <a:extLst>
                <a:ext uri="{FF2B5EF4-FFF2-40B4-BE49-F238E27FC236}">
                  <a16:creationId xmlns:a16="http://schemas.microsoft.com/office/drawing/2014/main" id="{B0630EE4-D306-0BE8-0C02-C674BFE84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826" y="3153606"/>
              <a:ext cx="323363" cy="1002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2701C2-95F8-6566-7F7A-26C4502AB6D9}"/>
              </a:ext>
            </a:extLst>
          </p:cNvPr>
          <p:cNvGrpSpPr/>
          <p:nvPr/>
        </p:nvGrpSpPr>
        <p:grpSpPr>
          <a:xfrm>
            <a:off x="4983826" y="3285955"/>
            <a:ext cx="2120702" cy="184666"/>
            <a:chOff x="4983826" y="3285955"/>
            <a:chExt cx="2120702" cy="184666"/>
          </a:xfrm>
        </p:grpSpPr>
        <p:sp>
          <p:nvSpPr>
            <p:cNvPr id="57" name="Rectangle 81">
              <a:extLst>
                <a:ext uri="{FF2B5EF4-FFF2-40B4-BE49-F238E27FC236}">
                  <a16:creationId xmlns:a16="http://schemas.microsoft.com/office/drawing/2014/main" id="{2F2919C8-584D-122F-882E-0ADA8B86B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967" y="3285955"/>
              <a:ext cx="1768561" cy="184666"/>
            </a:xfrm>
            <a:prstGeom prst="rect">
              <a:avLst/>
            </a:prstGeom>
            <a:noFill/>
            <a:ln w="9525" cap="rnd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 err="1">
                  <a:solidFill>
                    <a:srgbClr val="000000"/>
                  </a:solidFill>
                </a:rPr>
                <a:t>SQLWildman</a:t>
              </a:r>
              <a:r>
                <a:rPr lang="en-GB" sz="1200" dirty="0">
                  <a:solidFill>
                    <a:srgbClr val="000000"/>
                  </a:solidFill>
                </a:rPr>
                <a:t> (</a:t>
              </a:r>
              <a:r>
                <a:rPr lang="en-GB" sz="1200" dirty="0" err="1">
                  <a:solidFill>
                    <a:srgbClr val="000000"/>
                  </a:solidFill>
                </a:rPr>
                <a:t>TrueSkill</a:t>
              </a:r>
              <a:r>
                <a:rPr lang="en-GB" sz="1200" dirty="0">
                  <a:solidFill>
                    <a:srgbClr val="000000"/>
                  </a:solidFill>
                </a:rPr>
                <a:t>™)</a:t>
              </a:r>
              <a:endParaRPr lang="en-GB" sz="1200" dirty="0"/>
            </a:p>
          </p:txBody>
        </p:sp>
        <p:sp>
          <p:nvSpPr>
            <p:cNvPr id="59" name="Line 83">
              <a:extLst>
                <a:ext uri="{FF2B5EF4-FFF2-40B4-BE49-F238E27FC236}">
                  <a16:creationId xmlns:a16="http://schemas.microsoft.com/office/drawing/2014/main" id="{79DE667F-F350-7C17-7D8E-5D5A7DF3B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826" y="3369175"/>
              <a:ext cx="323363" cy="1003"/>
            </a:xfrm>
            <a:prstGeom prst="line">
              <a:avLst/>
            </a:prstGeom>
            <a:noFill/>
            <a:ln w="12700" cap="rnd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145887-D0D7-9DED-9EA9-18DA21D90541}"/>
              </a:ext>
            </a:extLst>
          </p:cNvPr>
          <p:cNvGrpSpPr/>
          <p:nvPr/>
        </p:nvGrpSpPr>
        <p:grpSpPr>
          <a:xfrm>
            <a:off x="4983826" y="3494506"/>
            <a:ext cx="1615437" cy="184666"/>
            <a:chOff x="4983826" y="3494506"/>
            <a:chExt cx="1615437" cy="184666"/>
          </a:xfrm>
        </p:grpSpPr>
        <p:sp>
          <p:nvSpPr>
            <p:cNvPr id="54" name="Rectangle 76">
              <a:extLst>
                <a:ext uri="{FF2B5EF4-FFF2-40B4-BE49-F238E27FC236}">
                  <a16:creationId xmlns:a16="http://schemas.microsoft.com/office/drawing/2014/main" id="{402C1F8B-FEB6-2910-3216-9D761EA8E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968" y="3494506"/>
              <a:ext cx="1263295" cy="184666"/>
            </a:xfrm>
            <a:prstGeom prst="rect">
              <a:avLst/>
            </a:prstGeom>
            <a:noFill/>
            <a:ln w="9525" cap="rnd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</a:rPr>
                <a:t>char (Halo 2 rank)</a:t>
              </a:r>
              <a:endParaRPr lang="en-GB" sz="1200" dirty="0"/>
            </a:p>
          </p:txBody>
        </p:sp>
        <p:sp>
          <p:nvSpPr>
            <p:cNvPr id="60" name="Line 84">
              <a:extLst>
                <a:ext uri="{FF2B5EF4-FFF2-40B4-BE49-F238E27FC236}">
                  <a16:creationId xmlns:a16="http://schemas.microsoft.com/office/drawing/2014/main" id="{A602CFE8-EF84-A773-B0DA-9A29AE057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826" y="3585747"/>
              <a:ext cx="323363" cy="1003"/>
            </a:xfrm>
            <a:prstGeom prst="line">
              <a:avLst/>
            </a:prstGeom>
            <a:noFill/>
            <a:ln w="12700" cap="rnd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A52EA7C-3177-DAEB-5729-D7203B92FD64}"/>
              </a:ext>
            </a:extLst>
          </p:cNvPr>
          <p:cNvGrpSpPr/>
          <p:nvPr/>
        </p:nvGrpSpPr>
        <p:grpSpPr>
          <a:xfrm>
            <a:off x="4983826" y="3702054"/>
            <a:ext cx="2218294" cy="184666"/>
            <a:chOff x="4983826" y="3702054"/>
            <a:chExt cx="2218294" cy="184666"/>
          </a:xfrm>
        </p:grpSpPr>
        <p:sp>
          <p:nvSpPr>
            <p:cNvPr id="55" name="Rectangle 77">
              <a:extLst>
                <a:ext uri="{FF2B5EF4-FFF2-40B4-BE49-F238E27FC236}">
                  <a16:creationId xmlns:a16="http://schemas.microsoft.com/office/drawing/2014/main" id="{3A5FA7DE-42CD-C95E-5EB5-2456E7FB3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5968" y="3702054"/>
              <a:ext cx="1866152" cy="184666"/>
            </a:xfrm>
            <a:prstGeom prst="rect">
              <a:avLst/>
            </a:prstGeom>
            <a:noFill/>
            <a:ln w="9525" cap="rnd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GB" sz="1200" dirty="0" err="1">
                  <a:solidFill>
                    <a:schemeClr val="accent4">
                      <a:lumMod val="50000"/>
                    </a:schemeClr>
                  </a:solidFill>
                </a:rPr>
                <a:t>SQLWildman</a:t>
              </a:r>
              <a:r>
                <a:rPr lang="en-GB" sz="1200" dirty="0">
                  <a:solidFill>
                    <a:schemeClr val="accent4">
                      <a:lumMod val="50000"/>
                    </a:schemeClr>
                  </a:solidFill>
                </a:rPr>
                <a:t> (Halo 2 rank)</a:t>
              </a:r>
            </a:p>
          </p:txBody>
        </p:sp>
        <p:sp>
          <p:nvSpPr>
            <p:cNvPr id="61" name="Line 85">
              <a:extLst>
                <a:ext uri="{FF2B5EF4-FFF2-40B4-BE49-F238E27FC236}">
                  <a16:creationId xmlns:a16="http://schemas.microsoft.com/office/drawing/2014/main" id="{5A5E3D01-ACAA-82FD-FC60-FCE842F8B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3826" y="3802318"/>
              <a:ext cx="323363" cy="1003"/>
            </a:xfrm>
            <a:prstGeom prst="line">
              <a:avLst/>
            </a:prstGeom>
            <a:noFill/>
            <a:ln w="12700" cap="rnd">
              <a:solidFill>
                <a:srgbClr val="0000FF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1694024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35DBA-32EA-1BB4-AC8D-C0A190F2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TrueSkill-Through-Time: Chess Players</a:t>
            </a: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3D890E2D-1264-4F26-3DBC-EEEDF7CBEC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6093" y="4303694"/>
            <a:ext cx="5135166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6B950F29-D9AD-F528-4044-71A4C32559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6093" y="1508106"/>
            <a:ext cx="1191" cy="2795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3AAE6B6E-C016-9C72-5140-1C0435C85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9456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4A7DDE03-967C-FBA3-3713-1BB8E4F47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874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1850</a:t>
            </a:r>
            <a:endParaRPr lang="en-US">
              <a:cs typeface="Arial" pitchFamily="34" charset="0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55A11F6A-8E3A-F0FD-39B1-9FB96F17A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5199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03C4AACD-BF9D-BDBE-DE80-68755B30A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618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1858</a:t>
            </a:r>
            <a:endParaRPr lang="en-US">
              <a:cs typeface="Arial" pitchFamily="34" charset="0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5863D41F-0E2D-B729-0AAE-D9012106A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5706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60422BD-2319-CDFD-CF66-1B2437591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24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1866</a:t>
            </a:r>
            <a:endParaRPr lang="en-US">
              <a:cs typeface="Arial" pitchFamily="34" charset="0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98723F40-9E85-6CE3-C0BE-50B3C65F8B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4787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F850817E-48DF-327F-2D55-D2D259DAB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206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1875</a:t>
            </a:r>
            <a:endParaRPr lang="en-US">
              <a:cs typeface="Arial" pitchFamily="34" charset="0"/>
            </a:endParaRPr>
          </a:p>
        </p:txBody>
      </p:sp>
      <p:sp>
        <p:nvSpPr>
          <p:cNvPr id="16" name="Line 18">
            <a:extLst>
              <a:ext uri="{FF2B5EF4-FFF2-40B4-BE49-F238E27FC236}">
                <a16:creationId xmlns:a16="http://schemas.microsoft.com/office/drawing/2014/main" id="{7BEC8094-CC12-40B3-B491-2AA5DAB1F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44103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E8CE8355-C053-9F93-F592-8018C645C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522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1883</a:t>
            </a:r>
            <a:endParaRPr lang="en-US">
              <a:cs typeface="Arial" pitchFamily="34" charset="0"/>
            </a:endParaRPr>
          </a:p>
        </p:txBody>
      </p:sp>
      <p:sp>
        <p:nvSpPr>
          <p:cNvPr id="18" name="Line 20">
            <a:extLst>
              <a:ext uri="{FF2B5EF4-FFF2-40B4-BE49-F238E27FC236}">
                <a16:creationId xmlns:a16="http://schemas.microsoft.com/office/drawing/2014/main" id="{F76590E2-58CD-5BCE-8B48-11EF0D855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609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000DB66F-BDAB-9990-8359-9042DD887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028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1891</a:t>
            </a:r>
            <a:endParaRPr lang="en-US">
              <a:cs typeface="Arial" pitchFamily="34" charset="0"/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BFB1F3BA-151E-A59E-B8DD-5A9D2E872C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5115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EEEE2A3C-94B3-82A1-7C49-76DBB16F1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43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1899</a:t>
            </a:r>
            <a:endParaRPr lang="en-US">
              <a:cs typeface="Arial" pitchFamily="34" charset="0"/>
            </a:endParaRPr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5E28A234-94E3-A81C-7EC6-E9F4F1761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4431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D4DA8956-9FA9-3417-81F6-CC61F5ED9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849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1907</a:t>
            </a:r>
            <a:endParaRPr lang="en-US">
              <a:cs typeface="Arial" pitchFamily="34" charset="0"/>
            </a:endParaRPr>
          </a:p>
        </p:txBody>
      </p:sp>
      <p:sp>
        <p:nvSpPr>
          <p:cNvPr id="24" name="Line 26">
            <a:extLst>
              <a:ext uri="{FF2B5EF4-FFF2-40B4-BE49-F238E27FC236}">
                <a16:creationId xmlns:a16="http://schemas.microsoft.com/office/drawing/2014/main" id="{C9B0816A-6C68-B2A6-A49C-7F3C55DB37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512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CB7F7AA7-C243-473B-5991-CB1F17F6A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4931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1916</a:t>
            </a:r>
            <a:endParaRPr lang="en-US">
              <a:cs typeface="Arial" pitchFamily="34" charset="0"/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7041191B-405F-5F97-A1C6-0791ED8C8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4018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A309A5A-6686-AD01-C771-D9A1463FA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247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1924</a:t>
            </a:r>
            <a:endParaRPr lang="en-US">
              <a:cs typeface="Arial" pitchFamily="34" charset="0"/>
            </a:endParaRPr>
          </a:p>
        </p:txBody>
      </p:sp>
      <p:sp>
        <p:nvSpPr>
          <p:cNvPr id="28" name="Line 30">
            <a:extLst>
              <a:ext uri="{FF2B5EF4-FFF2-40B4-BE49-F238E27FC236}">
                <a16:creationId xmlns:a16="http://schemas.microsoft.com/office/drawing/2014/main" id="{0D3DF90F-A9C0-809E-9BB9-A0F0E49BA3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9762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6CE451E9-BB95-6C87-EEE3-EA0FEF04F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181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1932</a:t>
            </a:r>
            <a:endParaRPr lang="en-US">
              <a:cs typeface="Arial" pitchFamily="34" charset="0"/>
            </a:endParaRPr>
          </a:p>
        </p:txBody>
      </p:sp>
      <p:sp>
        <p:nvSpPr>
          <p:cNvPr id="30" name="Line 32">
            <a:extLst>
              <a:ext uri="{FF2B5EF4-FFF2-40B4-BE49-F238E27FC236}">
                <a16:creationId xmlns:a16="http://schemas.microsoft.com/office/drawing/2014/main" id="{64BB37D4-7B9A-402B-AFAA-E670CE385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0268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D1EE9DA8-6580-8EDB-9594-7909B1DD1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687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1940</a:t>
            </a:r>
            <a:endParaRPr lang="en-US">
              <a:cs typeface="Arial" pitchFamily="34" charset="0"/>
            </a:endParaRPr>
          </a:p>
        </p:txBody>
      </p:sp>
      <p:sp>
        <p:nvSpPr>
          <p:cNvPr id="32" name="Line 34">
            <a:extLst>
              <a:ext uri="{FF2B5EF4-FFF2-40B4-BE49-F238E27FC236}">
                <a16:creationId xmlns:a16="http://schemas.microsoft.com/office/drawing/2014/main" id="{7CAD454B-8C96-EA83-F151-6C593AF74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349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Rectangle 35">
            <a:extLst>
              <a:ext uri="{FF2B5EF4-FFF2-40B4-BE49-F238E27FC236}">
                <a16:creationId xmlns:a16="http://schemas.microsoft.com/office/drawing/2014/main" id="{9F809452-26B1-1CC9-60B0-BCD9C0DF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578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1949</a:t>
            </a:r>
            <a:endParaRPr lang="en-US">
              <a:cs typeface="Arial" pitchFamily="34" charset="0"/>
            </a:endParaRPr>
          </a:p>
        </p:txBody>
      </p:sp>
      <p:sp>
        <p:nvSpPr>
          <p:cNvPr id="34" name="Line 36">
            <a:extLst>
              <a:ext uri="{FF2B5EF4-FFF2-40B4-BE49-F238E27FC236}">
                <a16:creationId xmlns:a16="http://schemas.microsoft.com/office/drawing/2014/main" id="{310779DD-5AA9-FFBE-2F77-BEC7B0245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8665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Rectangle 37">
            <a:extLst>
              <a:ext uri="{FF2B5EF4-FFF2-40B4-BE49-F238E27FC236}">
                <a16:creationId xmlns:a16="http://schemas.microsoft.com/office/drawing/2014/main" id="{04321CB6-76E8-4689-DDB6-43150BF48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084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1957</a:t>
            </a:r>
            <a:endParaRPr lang="en-US">
              <a:cs typeface="Arial" pitchFamily="34" charset="0"/>
            </a:endParaRPr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2997FCFE-DCCE-5684-049B-465AD2CE5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172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538F962B-55FF-5E19-C436-D81C4199E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590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1965</a:t>
            </a:r>
            <a:endParaRPr lang="en-US">
              <a:cs typeface="Arial" pitchFamily="34" charset="0"/>
            </a:endParaRPr>
          </a:p>
        </p:txBody>
      </p:sp>
      <p:sp>
        <p:nvSpPr>
          <p:cNvPr id="38" name="Line 40">
            <a:extLst>
              <a:ext uri="{FF2B5EF4-FFF2-40B4-BE49-F238E27FC236}">
                <a16:creationId xmlns:a16="http://schemas.microsoft.com/office/drawing/2014/main" id="{3380CFFE-7EEB-18CB-041B-C2313AA21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8487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DA3619B2-188F-D999-A4FD-DABF01C85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906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1973</a:t>
            </a:r>
            <a:endParaRPr lang="en-US">
              <a:cs typeface="Arial" pitchFamily="34" charset="0"/>
            </a:endParaRPr>
          </a:p>
        </p:txBody>
      </p:sp>
      <p:sp>
        <p:nvSpPr>
          <p:cNvPr id="40" name="Line 42">
            <a:extLst>
              <a:ext uri="{FF2B5EF4-FFF2-40B4-BE49-F238E27FC236}">
                <a16:creationId xmlns:a16="http://schemas.microsoft.com/office/drawing/2014/main" id="{2B38D22E-CA32-9014-1168-38E66DDB8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8993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82DC24EC-ABA5-15A1-5FBF-E40EB875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412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1981</a:t>
            </a:r>
            <a:endParaRPr lang="en-US">
              <a:cs typeface="Arial" pitchFamily="34" charset="0"/>
            </a:endParaRPr>
          </a:p>
        </p:txBody>
      </p:sp>
      <p:sp>
        <p:nvSpPr>
          <p:cNvPr id="42" name="Line 44">
            <a:extLst>
              <a:ext uri="{FF2B5EF4-FFF2-40B4-BE49-F238E27FC236}">
                <a16:creationId xmlns:a16="http://schemas.microsoft.com/office/drawing/2014/main" id="{F501885D-7F06-D9AA-916D-C3B80CEB16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074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Rectangle 45">
            <a:extLst>
              <a:ext uri="{FF2B5EF4-FFF2-40B4-BE49-F238E27FC236}">
                <a16:creationId xmlns:a16="http://schemas.microsoft.com/office/drawing/2014/main" id="{7FF37FC6-4961-3739-6189-06360CF2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493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1990</a:t>
            </a:r>
            <a:endParaRPr lang="en-US">
              <a:cs typeface="Arial" pitchFamily="34" charset="0"/>
            </a:endParaRPr>
          </a:p>
        </p:txBody>
      </p:sp>
      <p:sp>
        <p:nvSpPr>
          <p:cNvPr id="44" name="Line 46">
            <a:extLst>
              <a:ext uri="{FF2B5EF4-FFF2-40B4-BE49-F238E27FC236}">
                <a16:creationId xmlns:a16="http://schemas.microsoft.com/office/drawing/2014/main" id="{CA908657-FB38-DF29-81D4-B2AE7DDE3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7390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B638598D-990E-0E2A-C6B1-6AB687816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809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0000"/>
                </a:solidFill>
                <a:cs typeface="Arial" pitchFamily="34" charset="0"/>
              </a:rPr>
              <a:t>1998</a:t>
            </a:r>
            <a:endParaRPr lang="en-US" dirty="0">
              <a:cs typeface="Arial" pitchFamily="34" charset="0"/>
            </a:endParaRPr>
          </a:p>
        </p:txBody>
      </p:sp>
      <p:sp>
        <p:nvSpPr>
          <p:cNvPr id="46" name="Line 48">
            <a:extLst>
              <a:ext uri="{FF2B5EF4-FFF2-40B4-BE49-F238E27FC236}">
                <a16:creationId xmlns:a16="http://schemas.microsoft.com/office/drawing/2014/main" id="{ECF35F62-0123-1527-DB55-F0BC422A2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4324" y="4303695"/>
            <a:ext cx="1191" cy="5000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21B1A734-45B6-3A94-0836-F8ED9A7E8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743" y="4367988"/>
            <a:ext cx="198772" cy="1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675">
                <a:solidFill>
                  <a:srgbClr val="000000"/>
                </a:solidFill>
                <a:cs typeface="Arial" pitchFamily="34" charset="0"/>
              </a:rPr>
              <a:t>2006</a:t>
            </a:r>
            <a:endParaRPr lang="en-US">
              <a:cs typeface="Arial" pitchFamily="34" charset="0"/>
            </a:endParaRPr>
          </a:p>
        </p:txBody>
      </p:sp>
      <p:sp>
        <p:nvSpPr>
          <p:cNvPr id="48" name="Line 50">
            <a:extLst>
              <a:ext uri="{FF2B5EF4-FFF2-40B4-BE49-F238E27FC236}">
                <a16:creationId xmlns:a16="http://schemas.microsoft.com/office/drawing/2014/main" id="{FD229B8E-A764-2329-C69E-6637C6AEEF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4242972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D6C83214-6CA8-C02C-D3B6-3DABEA58D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4181326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1400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50" name="Line 52">
            <a:extLst>
              <a:ext uri="{FF2B5EF4-FFF2-40B4-BE49-F238E27FC236}">
                <a16:creationId xmlns:a16="http://schemas.microsoft.com/office/drawing/2014/main" id="{F19DDCEA-7504-32C2-4853-037E27BEB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3927457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06DB1291-15A6-476B-82D7-8D20419DD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3865810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1600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52" name="Line 54">
            <a:extLst>
              <a:ext uri="{FF2B5EF4-FFF2-40B4-BE49-F238E27FC236}">
                <a16:creationId xmlns:a16="http://schemas.microsoft.com/office/drawing/2014/main" id="{EF7803C1-7B17-7160-1EAA-BD0080F643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3611941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3312492F-6F93-A6CA-4B0A-E062AA5A9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3550295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1800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54" name="Line 56">
            <a:extLst>
              <a:ext uri="{FF2B5EF4-FFF2-40B4-BE49-F238E27FC236}">
                <a16:creationId xmlns:a16="http://schemas.microsoft.com/office/drawing/2014/main" id="{8BF9E8D6-0923-8F0E-7624-6531A62C52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3296425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4272E1EE-99F3-768E-74E9-AF27FF01C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3234779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2000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56" name="Line 58">
            <a:extLst>
              <a:ext uri="{FF2B5EF4-FFF2-40B4-BE49-F238E27FC236}">
                <a16:creationId xmlns:a16="http://schemas.microsoft.com/office/drawing/2014/main" id="{54DCBEA8-50F7-E9E9-3C72-7DD797B6F4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2980909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E3EFEC19-EEBE-0589-4F4A-76F5BCE9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2919264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2200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58" name="Line 60">
            <a:extLst>
              <a:ext uri="{FF2B5EF4-FFF2-40B4-BE49-F238E27FC236}">
                <a16:creationId xmlns:a16="http://schemas.microsoft.com/office/drawing/2014/main" id="{76809D82-14BA-1DDB-2527-66337DD375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2665394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59" name="Rectangle 61">
            <a:extLst>
              <a:ext uri="{FF2B5EF4-FFF2-40B4-BE49-F238E27FC236}">
                <a16:creationId xmlns:a16="http://schemas.microsoft.com/office/drawing/2014/main" id="{2DB0DC43-90D9-DADC-EBDB-09C6E937C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2603748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2400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60" name="Line 62">
            <a:extLst>
              <a:ext uri="{FF2B5EF4-FFF2-40B4-BE49-F238E27FC236}">
                <a16:creationId xmlns:a16="http://schemas.microsoft.com/office/drawing/2014/main" id="{844E3314-2A4B-8467-9AAD-F7C6F0D254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2349878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E342486B-C97F-89E8-880C-A73F30B83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2288233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2600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8688D03A-071D-88DD-3A80-C39710AD0E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2034363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63EC872B-A4FD-A06B-B200-064DEC39E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1972717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2800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64" name="Line 66">
            <a:extLst>
              <a:ext uri="{FF2B5EF4-FFF2-40B4-BE49-F238E27FC236}">
                <a16:creationId xmlns:a16="http://schemas.microsoft.com/office/drawing/2014/main" id="{A569E684-5068-BECD-E00F-C11F7FF2C8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515" y="1718847"/>
            <a:ext cx="5357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833DE4DB-2D8F-8761-FFAC-4EE347157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1" y="1657201"/>
            <a:ext cx="230832" cy="1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788">
                <a:solidFill>
                  <a:srgbClr val="000000"/>
                </a:solidFill>
                <a:cs typeface="Arial" pitchFamily="34" charset="0"/>
              </a:rPr>
              <a:t>3000</a:t>
            </a:r>
            <a:endParaRPr lang="en-US" sz="2400">
              <a:cs typeface="Arial" pitchFamily="34" charset="0"/>
            </a:endParaRPr>
          </a:p>
        </p:txBody>
      </p:sp>
      <p:sp>
        <p:nvSpPr>
          <p:cNvPr id="66" name="Rectangle 74">
            <a:extLst>
              <a:ext uri="{FF2B5EF4-FFF2-40B4-BE49-F238E27FC236}">
                <a16:creationId xmlns:a16="http://schemas.microsoft.com/office/drawing/2014/main" id="{D470123C-6A3B-10BD-2046-8D4C4ED1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848" y="3981043"/>
            <a:ext cx="88004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cs typeface="Arial" pitchFamily="34" charset="0"/>
              </a:rPr>
              <a:t>Adolf </a:t>
            </a:r>
            <a:r>
              <a:rPr lang="en-US" sz="900" dirty="0" err="1">
                <a:solidFill>
                  <a:srgbClr val="000000"/>
                </a:solidFill>
                <a:cs typeface="Arial" pitchFamily="34" charset="0"/>
              </a:rPr>
              <a:t>Anderssen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7" name="Rectangle 84">
            <a:extLst>
              <a:ext uri="{FF2B5EF4-FFF2-40B4-BE49-F238E27FC236}">
                <a16:creationId xmlns:a16="http://schemas.microsoft.com/office/drawing/2014/main" id="{722BAA86-0BD4-1E83-B02A-1974899D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916" y="2480845"/>
            <a:ext cx="91852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cs typeface="Arial" pitchFamily="34" charset="0"/>
              </a:rPr>
              <a:t>Mikhail </a:t>
            </a:r>
            <a:r>
              <a:rPr lang="en-US" sz="900" dirty="0" err="1">
                <a:solidFill>
                  <a:srgbClr val="FF0000"/>
                </a:solidFill>
                <a:cs typeface="Arial" pitchFamily="34" charset="0"/>
              </a:rPr>
              <a:t>Botvinnik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8" name="Rectangle 94">
            <a:extLst>
              <a:ext uri="{FF2B5EF4-FFF2-40B4-BE49-F238E27FC236}">
                <a16:creationId xmlns:a16="http://schemas.microsoft.com/office/drawing/2014/main" id="{9496AEAC-AAD2-4EA5-C963-6D3DF7491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302" y="3713151"/>
            <a:ext cx="1138132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00CD00"/>
                </a:solidFill>
                <a:cs typeface="Arial" pitchFamily="34" charset="0"/>
              </a:rPr>
              <a:t>Jose Raul </a:t>
            </a:r>
            <a:r>
              <a:rPr lang="en-US" sz="900" dirty="0" err="1">
                <a:solidFill>
                  <a:srgbClr val="00CD00"/>
                </a:solidFill>
                <a:cs typeface="Arial" pitchFamily="34" charset="0"/>
              </a:rPr>
              <a:t>Capablanca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9" name="Rectangle 110">
            <a:extLst>
              <a:ext uri="{FF2B5EF4-FFF2-40B4-BE49-F238E27FC236}">
                <a16:creationId xmlns:a16="http://schemas.microsoft.com/office/drawing/2014/main" id="{C031725F-5587-6C04-D8B3-A927B5A4D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038" y="1998639"/>
            <a:ext cx="1122102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cs typeface="Arial" pitchFamily="34" charset="0"/>
              </a:rPr>
              <a:t>Robert James Fischer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0" name="Rectangle 117">
            <a:extLst>
              <a:ext uri="{FF2B5EF4-FFF2-40B4-BE49-F238E27FC236}">
                <a16:creationId xmlns:a16="http://schemas.microsoft.com/office/drawing/2014/main" id="{E78AF9D9-8A61-79F4-3B6A-66CB5941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550" y="2105796"/>
            <a:ext cx="812723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00FF"/>
                </a:solidFill>
                <a:cs typeface="Arial" pitchFamily="34" charset="0"/>
              </a:rPr>
              <a:t>Anatoly </a:t>
            </a:r>
            <a:r>
              <a:rPr lang="en-US" sz="900" dirty="0" err="1">
                <a:solidFill>
                  <a:srgbClr val="FF00FF"/>
                </a:solidFill>
                <a:cs typeface="Arial" pitchFamily="34" charset="0"/>
              </a:rPr>
              <a:t>Karpov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1" name="Rectangle 124">
            <a:extLst>
              <a:ext uri="{FF2B5EF4-FFF2-40B4-BE49-F238E27FC236}">
                <a16:creationId xmlns:a16="http://schemas.microsoft.com/office/drawing/2014/main" id="{88CF8054-B0B0-D64D-0F9C-CA96E693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097" y="1516432"/>
            <a:ext cx="82554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8000"/>
                </a:solidFill>
                <a:cs typeface="Arial" pitchFamily="34" charset="0"/>
              </a:rPr>
              <a:t>Garry Kasparov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2" name="Rectangle 131">
            <a:extLst>
              <a:ext uri="{FF2B5EF4-FFF2-40B4-BE49-F238E27FC236}">
                <a16:creationId xmlns:a16="http://schemas.microsoft.com/office/drawing/2014/main" id="{7C1B33A2-E3C7-6984-C06D-F7FA4B8FC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369" y="3177366"/>
            <a:ext cx="849592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808000"/>
                </a:solidFill>
                <a:cs typeface="Arial" pitchFamily="34" charset="0"/>
              </a:rPr>
              <a:t>Emanuel </a:t>
            </a:r>
            <a:r>
              <a:rPr lang="en-US" sz="900" dirty="0" err="1">
                <a:solidFill>
                  <a:srgbClr val="808000"/>
                </a:solidFill>
                <a:cs typeface="Arial" pitchFamily="34" charset="0"/>
              </a:rPr>
              <a:t>Lasker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3" name="Rectangle 138">
            <a:extLst>
              <a:ext uri="{FF2B5EF4-FFF2-40B4-BE49-F238E27FC236}">
                <a16:creationId xmlns:a16="http://schemas.microsoft.com/office/drawing/2014/main" id="{60AD7FE7-3831-091A-70B8-B8ABA35A9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260" y="2588002"/>
            <a:ext cx="68127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800080"/>
                </a:solidFill>
                <a:cs typeface="Arial" pitchFamily="34" charset="0"/>
              </a:rPr>
              <a:t>Paul </a:t>
            </a:r>
            <a:r>
              <a:rPr lang="en-US" sz="900" dirty="0" err="1">
                <a:solidFill>
                  <a:srgbClr val="800080"/>
                </a:solidFill>
                <a:cs typeface="Arial" pitchFamily="34" charset="0"/>
              </a:rPr>
              <a:t>Morphy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4" name="Rectangle 145">
            <a:extLst>
              <a:ext uri="{FF2B5EF4-FFF2-40B4-BE49-F238E27FC236}">
                <a16:creationId xmlns:a16="http://schemas.microsoft.com/office/drawing/2014/main" id="{40726048-8A2E-5EBA-3D3C-2EFB2941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079" y="2963052"/>
            <a:ext cx="83035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cs typeface="Arial" pitchFamily="34" charset="0"/>
              </a:rPr>
              <a:t>Boris V </a:t>
            </a:r>
            <a:r>
              <a:rPr lang="en-US" sz="900" dirty="0" err="1">
                <a:solidFill>
                  <a:srgbClr val="000000"/>
                </a:solidFill>
                <a:cs typeface="Arial" pitchFamily="34" charset="0"/>
              </a:rPr>
              <a:t>Spassky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5" name="Rectangle 152">
            <a:extLst>
              <a:ext uri="{FF2B5EF4-FFF2-40B4-BE49-F238E27FC236}">
                <a16:creationId xmlns:a16="http://schemas.microsoft.com/office/drawing/2014/main" id="{78AD1FC0-3470-0D67-9C30-B8A316253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833" y="2802316"/>
            <a:ext cx="92813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rgbClr val="FF0000"/>
                </a:solidFill>
                <a:cs typeface="Arial" pitchFamily="34" charset="0"/>
              </a:rPr>
              <a:t>Whilhelm</a:t>
            </a:r>
            <a:r>
              <a:rPr lang="en-US" sz="900" dirty="0">
                <a:solidFill>
                  <a:srgbClr val="FF0000"/>
                </a:solidFill>
                <a:cs typeface="Arial" pitchFamily="34" charset="0"/>
              </a:rPr>
              <a:t> Steinitz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76" name="Rectangle 153">
            <a:extLst>
              <a:ext uri="{FF2B5EF4-FFF2-40B4-BE49-F238E27FC236}">
                <a16:creationId xmlns:a16="http://schemas.microsoft.com/office/drawing/2014/main" id="{19C9233C-6825-D3C9-D4FB-DD08347D7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593" y="4570407"/>
            <a:ext cx="306174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0000"/>
                </a:solidFill>
                <a:cs typeface="Arial" pitchFamily="34" charset="0"/>
              </a:rPr>
              <a:t>Year</a:t>
            </a:r>
            <a:endParaRPr lang="en-US" sz="2700" b="1" dirty="0">
              <a:cs typeface="Arial" pitchFamily="34" charset="0"/>
            </a:endParaRPr>
          </a:p>
        </p:txBody>
      </p:sp>
      <p:sp>
        <p:nvSpPr>
          <p:cNvPr id="77" name="Rectangle 154">
            <a:extLst>
              <a:ext uri="{FF2B5EF4-FFF2-40B4-BE49-F238E27FC236}">
                <a16:creationId xmlns:a16="http://schemas.microsoft.com/office/drawing/2014/main" id="{4715251F-98C4-39A1-432F-3728DEA3BC1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0678" y="2792962"/>
            <a:ext cx="91531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0000"/>
                </a:solidFill>
                <a:cs typeface="Arial" pitchFamily="34" charset="0"/>
              </a:rPr>
              <a:t>Skill estimate</a:t>
            </a:r>
            <a:endParaRPr lang="en-US" sz="2700" b="1" dirty="0">
              <a:cs typeface="Arial" pitchFamily="34" charset="0"/>
            </a:endParaRPr>
          </a:p>
        </p:txBody>
      </p:sp>
      <p:sp>
        <p:nvSpPr>
          <p:cNvPr id="78" name="Freeform 136">
            <a:extLst>
              <a:ext uri="{FF2B5EF4-FFF2-40B4-BE49-F238E27FC236}">
                <a16:creationId xmlns:a16="http://schemas.microsoft.com/office/drawing/2014/main" id="{A76DB6A1-522B-925D-0B7F-F541F3EEEE3E}"/>
              </a:ext>
            </a:extLst>
          </p:cNvPr>
          <p:cNvSpPr>
            <a:spLocks/>
          </p:cNvSpPr>
          <p:nvPr/>
        </p:nvSpPr>
        <p:spPr bwMode="auto">
          <a:xfrm>
            <a:off x="1259456" y="2747547"/>
            <a:ext cx="565547" cy="757238"/>
          </a:xfrm>
          <a:custGeom>
            <a:avLst/>
            <a:gdLst/>
            <a:ahLst/>
            <a:cxnLst>
              <a:cxn ang="0">
                <a:pos x="0" y="259"/>
              </a:cxn>
              <a:cxn ang="0">
                <a:pos x="24" y="259"/>
              </a:cxn>
              <a:cxn ang="0">
                <a:pos x="48" y="262"/>
              </a:cxn>
              <a:cxn ang="0">
                <a:pos x="75" y="271"/>
              </a:cxn>
              <a:cxn ang="0">
                <a:pos x="99" y="280"/>
              </a:cxn>
              <a:cxn ang="0">
                <a:pos x="123" y="265"/>
              </a:cxn>
              <a:cxn ang="0">
                <a:pos x="150" y="247"/>
              </a:cxn>
              <a:cxn ang="0">
                <a:pos x="174" y="229"/>
              </a:cxn>
              <a:cxn ang="0">
                <a:pos x="198" y="265"/>
              </a:cxn>
              <a:cxn ang="0">
                <a:pos x="226" y="283"/>
              </a:cxn>
              <a:cxn ang="0">
                <a:pos x="250" y="235"/>
              </a:cxn>
              <a:cxn ang="0">
                <a:pos x="274" y="196"/>
              </a:cxn>
              <a:cxn ang="0">
                <a:pos x="301" y="163"/>
              </a:cxn>
              <a:cxn ang="0">
                <a:pos x="325" y="136"/>
              </a:cxn>
              <a:cxn ang="0">
                <a:pos x="352" y="103"/>
              </a:cxn>
              <a:cxn ang="0">
                <a:pos x="376" y="70"/>
              </a:cxn>
              <a:cxn ang="0">
                <a:pos x="400" y="40"/>
              </a:cxn>
              <a:cxn ang="0">
                <a:pos x="427" y="31"/>
              </a:cxn>
              <a:cxn ang="0">
                <a:pos x="451" y="15"/>
              </a:cxn>
              <a:cxn ang="0">
                <a:pos x="475" y="0"/>
              </a:cxn>
              <a:cxn ang="0">
                <a:pos x="475" y="404"/>
              </a:cxn>
              <a:cxn ang="0">
                <a:pos x="451" y="401"/>
              </a:cxn>
              <a:cxn ang="0">
                <a:pos x="427" y="395"/>
              </a:cxn>
              <a:cxn ang="0">
                <a:pos x="400" y="386"/>
              </a:cxn>
              <a:cxn ang="0">
                <a:pos x="376" y="398"/>
              </a:cxn>
              <a:cxn ang="0">
                <a:pos x="352" y="407"/>
              </a:cxn>
              <a:cxn ang="0">
                <a:pos x="325" y="419"/>
              </a:cxn>
              <a:cxn ang="0">
                <a:pos x="301" y="434"/>
              </a:cxn>
              <a:cxn ang="0">
                <a:pos x="274" y="446"/>
              </a:cxn>
              <a:cxn ang="0">
                <a:pos x="250" y="455"/>
              </a:cxn>
              <a:cxn ang="0">
                <a:pos x="226" y="455"/>
              </a:cxn>
              <a:cxn ang="0">
                <a:pos x="198" y="416"/>
              </a:cxn>
              <a:cxn ang="0">
                <a:pos x="174" y="407"/>
              </a:cxn>
              <a:cxn ang="0">
                <a:pos x="150" y="467"/>
              </a:cxn>
              <a:cxn ang="0">
                <a:pos x="123" y="512"/>
              </a:cxn>
              <a:cxn ang="0">
                <a:pos x="99" y="554"/>
              </a:cxn>
              <a:cxn ang="0">
                <a:pos x="75" y="575"/>
              </a:cxn>
              <a:cxn ang="0">
                <a:pos x="48" y="596"/>
              </a:cxn>
              <a:cxn ang="0">
                <a:pos x="24" y="618"/>
              </a:cxn>
              <a:cxn ang="0">
                <a:pos x="0" y="636"/>
              </a:cxn>
              <a:cxn ang="0">
                <a:pos x="0" y="259"/>
              </a:cxn>
            </a:cxnLst>
            <a:rect l="0" t="0" r="r" b="b"/>
            <a:pathLst>
              <a:path w="475" h="636">
                <a:moveTo>
                  <a:pt x="0" y="259"/>
                </a:moveTo>
                <a:lnTo>
                  <a:pt x="24" y="259"/>
                </a:lnTo>
                <a:lnTo>
                  <a:pt x="48" y="262"/>
                </a:lnTo>
                <a:lnTo>
                  <a:pt x="75" y="271"/>
                </a:lnTo>
                <a:lnTo>
                  <a:pt x="99" y="280"/>
                </a:lnTo>
                <a:lnTo>
                  <a:pt x="123" y="265"/>
                </a:lnTo>
                <a:lnTo>
                  <a:pt x="150" y="247"/>
                </a:lnTo>
                <a:lnTo>
                  <a:pt x="174" y="229"/>
                </a:lnTo>
                <a:lnTo>
                  <a:pt x="198" y="265"/>
                </a:lnTo>
                <a:lnTo>
                  <a:pt x="226" y="283"/>
                </a:lnTo>
                <a:lnTo>
                  <a:pt x="250" y="235"/>
                </a:lnTo>
                <a:lnTo>
                  <a:pt x="274" y="196"/>
                </a:lnTo>
                <a:lnTo>
                  <a:pt x="301" y="163"/>
                </a:lnTo>
                <a:lnTo>
                  <a:pt x="325" y="136"/>
                </a:lnTo>
                <a:lnTo>
                  <a:pt x="352" y="103"/>
                </a:lnTo>
                <a:lnTo>
                  <a:pt x="376" y="70"/>
                </a:lnTo>
                <a:lnTo>
                  <a:pt x="400" y="40"/>
                </a:lnTo>
                <a:lnTo>
                  <a:pt x="427" y="31"/>
                </a:lnTo>
                <a:lnTo>
                  <a:pt x="451" y="15"/>
                </a:lnTo>
                <a:lnTo>
                  <a:pt x="475" y="0"/>
                </a:lnTo>
                <a:lnTo>
                  <a:pt x="475" y="404"/>
                </a:lnTo>
                <a:lnTo>
                  <a:pt x="451" y="401"/>
                </a:lnTo>
                <a:lnTo>
                  <a:pt x="427" y="395"/>
                </a:lnTo>
                <a:lnTo>
                  <a:pt x="400" y="386"/>
                </a:lnTo>
                <a:lnTo>
                  <a:pt x="376" y="398"/>
                </a:lnTo>
                <a:lnTo>
                  <a:pt x="352" y="407"/>
                </a:lnTo>
                <a:lnTo>
                  <a:pt x="325" y="419"/>
                </a:lnTo>
                <a:lnTo>
                  <a:pt x="301" y="434"/>
                </a:lnTo>
                <a:lnTo>
                  <a:pt x="274" y="446"/>
                </a:lnTo>
                <a:lnTo>
                  <a:pt x="250" y="455"/>
                </a:lnTo>
                <a:lnTo>
                  <a:pt x="226" y="455"/>
                </a:lnTo>
                <a:lnTo>
                  <a:pt x="198" y="416"/>
                </a:lnTo>
                <a:lnTo>
                  <a:pt x="174" y="407"/>
                </a:lnTo>
                <a:lnTo>
                  <a:pt x="150" y="467"/>
                </a:lnTo>
                <a:lnTo>
                  <a:pt x="123" y="512"/>
                </a:lnTo>
                <a:lnTo>
                  <a:pt x="99" y="554"/>
                </a:lnTo>
                <a:lnTo>
                  <a:pt x="75" y="575"/>
                </a:lnTo>
                <a:lnTo>
                  <a:pt x="48" y="596"/>
                </a:lnTo>
                <a:lnTo>
                  <a:pt x="24" y="618"/>
                </a:lnTo>
                <a:lnTo>
                  <a:pt x="0" y="636"/>
                </a:lnTo>
                <a:lnTo>
                  <a:pt x="0" y="259"/>
                </a:lnTo>
                <a:close/>
              </a:path>
            </a:pathLst>
          </a:custGeom>
          <a:solidFill>
            <a:srgbClr val="80008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79" name="Freeform 132">
            <a:extLst>
              <a:ext uri="{FF2B5EF4-FFF2-40B4-BE49-F238E27FC236}">
                <a16:creationId xmlns:a16="http://schemas.microsoft.com/office/drawing/2014/main" id="{23FF235C-24E2-21FF-0752-6363861D64CC}"/>
              </a:ext>
            </a:extLst>
          </p:cNvPr>
          <p:cNvSpPr>
            <a:spLocks/>
          </p:cNvSpPr>
          <p:nvPr/>
        </p:nvSpPr>
        <p:spPr bwMode="auto">
          <a:xfrm>
            <a:off x="1259456" y="2988053"/>
            <a:ext cx="565547" cy="290513"/>
          </a:xfrm>
          <a:custGeom>
            <a:avLst/>
            <a:gdLst/>
            <a:ahLst/>
            <a:cxnLst>
              <a:cxn ang="0">
                <a:pos x="0" y="244"/>
              </a:cxn>
              <a:cxn ang="0">
                <a:pos x="24" y="235"/>
              </a:cxn>
              <a:cxn ang="0">
                <a:pos x="48" y="229"/>
              </a:cxn>
              <a:cxn ang="0">
                <a:pos x="75" y="220"/>
              </a:cxn>
              <a:cxn ang="0">
                <a:pos x="99" y="214"/>
              </a:cxn>
              <a:cxn ang="0">
                <a:pos x="123" y="187"/>
              </a:cxn>
              <a:cxn ang="0">
                <a:pos x="150" y="154"/>
              </a:cxn>
              <a:cxn ang="0">
                <a:pos x="174" y="118"/>
              </a:cxn>
              <a:cxn ang="0">
                <a:pos x="198" y="139"/>
              </a:cxn>
              <a:cxn ang="0">
                <a:pos x="226" y="169"/>
              </a:cxn>
              <a:cxn ang="0">
                <a:pos x="250" y="142"/>
              </a:cxn>
              <a:cxn ang="0">
                <a:pos x="274" y="121"/>
              </a:cxn>
              <a:cxn ang="0">
                <a:pos x="301" y="96"/>
              </a:cxn>
              <a:cxn ang="0">
                <a:pos x="325" y="75"/>
              </a:cxn>
              <a:cxn ang="0">
                <a:pos x="352" y="54"/>
              </a:cxn>
              <a:cxn ang="0">
                <a:pos x="376" y="33"/>
              </a:cxn>
              <a:cxn ang="0">
                <a:pos x="400" y="12"/>
              </a:cxn>
              <a:cxn ang="0">
                <a:pos x="427" y="9"/>
              </a:cxn>
              <a:cxn ang="0">
                <a:pos x="451" y="6"/>
              </a:cxn>
              <a:cxn ang="0">
                <a:pos x="475" y="0"/>
              </a:cxn>
            </a:cxnLst>
            <a:rect l="0" t="0" r="r" b="b"/>
            <a:pathLst>
              <a:path w="475" h="244">
                <a:moveTo>
                  <a:pt x="0" y="244"/>
                </a:moveTo>
                <a:lnTo>
                  <a:pt x="24" y="235"/>
                </a:lnTo>
                <a:lnTo>
                  <a:pt x="48" y="229"/>
                </a:lnTo>
                <a:lnTo>
                  <a:pt x="75" y="220"/>
                </a:lnTo>
                <a:lnTo>
                  <a:pt x="99" y="214"/>
                </a:lnTo>
                <a:lnTo>
                  <a:pt x="123" y="187"/>
                </a:lnTo>
                <a:lnTo>
                  <a:pt x="150" y="154"/>
                </a:lnTo>
                <a:lnTo>
                  <a:pt x="174" y="118"/>
                </a:lnTo>
                <a:lnTo>
                  <a:pt x="198" y="139"/>
                </a:lnTo>
                <a:lnTo>
                  <a:pt x="226" y="169"/>
                </a:lnTo>
                <a:lnTo>
                  <a:pt x="250" y="142"/>
                </a:lnTo>
                <a:lnTo>
                  <a:pt x="274" y="121"/>
                </a:lnTo>
                <a:lnTo>
                  <a:pt x="301" y="96"/>
                </a:lnTo>
                <a:lnTo>
                  <a:pt x="325" y="75"/>
                </a:lnTo>
                <a:lnTo>
                  <a:pt x="352" y="54"/>
                </a:lnTo>
                <a:lnTo>
                  <a:pt x="376" y="33"/>
                </a:lnTo>
                <a:lnTo>
                  <a:pt x="400" y="12"/>
                </a:lnTo>
                <a:lnTo>
                  <a:pt x="427" y="9"/>
                </a:lnTo>
                <a:lnTo>
                  <a:pt x="451" y="6"/>
                </a:lnTo>
                <a:lnTo>
                  <a:pt x="475" y="0"/>
                </a:lnTo>
              </a:path>
            </a:pathLst>
          </a:custGeom>
          <a:noFill/>
          <a:ln w="31750" cap="flat">
            <a:solidFill>
              <a:srgbClr val="80008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0" name="Freeform 72">
            <a:extLst>
              <a:ext uri="{FF2B5EF4-FFF2-40B4-BE49-F238E27FC236}">
                <a16:creationId xmlns:a16="http://schemas.microsoft.com/office/drawing/2014/main" id="{8D865113-9B3A-B901-F8DD-5BC152300272}"/>
              </a:ext>
            </a:extLst>
          </p:cNvPr>
          <p:cNvSpPr>
            <a:spLocks/>
          </p:cNvSpPr>
          <p:nvPr/>
        </p:nvSpPr>
        <p:spPr bwMode="auto">
          <a:xfrm>
            <a:off x="1259455" y="3476210"/>
            <a:ext cx="834629" cy="698897"/>
          </a:xfrm>
          <a:custGeom>
            <a:avLst/>
            <a:gdLst/>
            <a:ahLst/>
            <a:cxnLst>
              <a:cxn ang="0">
                <a:pos x="0" y="334"/>
              </a:cxn>
              <a:cxn ang="0">
                <a:pos x="24" y="355"/>
              </a:cxn>
              <a:cxn ang="0">
                <a:pos x="48" y="361"/>
              </a:cxn>
              <a:cxn ang="0">
                <a:pos x="75" y="367"/>
              </a:cxn>
              <a:cxn ang="0">
                <a:pos x="99" y="364"/>
              </a:cxn>
              <a:cxn ang="0">
                <a:pos x="123" y="358"/>
              </a:cxn>
              <a:cxn ang="0">
                <a:pos x="150" y="370"/>
              </a:cxn>
              <a:cxn ang="0">
                <a:pos x="174" y="385"/>
              </a:cxn>
              <a:cxn ang="0">
                <a:pos x="198" y="328"/>
              </a:cxn>
              <a:cxn ang="0">
                <a:pos x="226" y="277"/>
              </a:cxn>
              <a:cxn ang="0">
                <a:pos x="250" y="237"/>
              </a:cxn>
              <a:cxn ang="0">
                <a:pos x="274" y="165"/>
              </a:cxn>
              <a:cxn ang="0">
                <a:pos x="301" y="129"/>
              </a:cxn>
              <a:cxn ang="0">
                <a:pos x="325" y="135"/>
              </a:cxn>
              <a:cxn ang="0">
                <a:pos x="352" y="156"/>
              </a:cxn>
              <a:cxn ang="0">
                <a:pos x="376" y="180"/>
              </a:cxn>
              <a:cxn ang="0">
                <a:pos x="400" y="150"/>
              </a:cxn>
              <a:cxn ang="0">
                <a:pos x="427" y="81"/>
              </a:cxn>
              <a:cxn ang="0">
                <a:pos x="451" y="33"/>
              </a:cxn>
              <a:cxn ang="0">
                <a:pos x="475" y="0"/>
              </a:cxn>
              <a:cxn ang="0">
                <a:pos x="502" y="3"/>
              </a:cxn>
              <a:cxn ang="0">
                <a:pos x="526" y="27"/>
              </a:cxn>
              <a:cxn ang="0">
                <a:pos x="551" y="42"/>
              </a:cxn>
              <a:cxn ang="0">
                <a:pos x="578" y="69"/>
              </a:cxn>
              <a:cxn ang="0">
                <a:pos x="602" y="81"/>
              </a:cxn>
              <a:cxn ang="0">
                <a:pos x="626" y="99"/>
              </a:cxn>
              <a:cxn ang="0">
                <a:pos x="653" y="120"/>
              </a:cxn>
              <a:cxn ang="0">
                <a:pos x="677" y="135"/>
              </a:cxn>
              <a:cxn ang="0">
                <a:pos x="701" y="126"/>
              </a:cxn>
              <a:cxn ang="0">
                <a:pos x="701" y="361"/>
              </a:cxn>
              <a:cxn ang="0">
                <a:pos x="677" y="349"/>
              </a:cxn>
              <a:cxn ang="0">
                <a:pos x="653" y="340"/>
              </a:cxn>
              <a:cxn ang="0">
                <a:pos x="626" y="331"/>
              </a:cxn>
              <a:cxn ang="0">
                <a:pos x="602" y="313"/>
              </a:cxn>
              <a:cxn ang="0">
                <a:pos x="578" y="286"/>
              </a:cxn>
              <a:cxn ang="0">
                <a:pos x="551" y="258"/>
              </a:cxn>
              <a:cxn ang="0">
                <a:pos x="526" y="237"/>
              </a:cxn>
              <a:cxn ang="0">
                <a:pos x="502" y="210"/>
              </a:cxn>
              <a:cxn ang="0">
                <a:pos x="475" y="204"/>
              </a:cxn>
              <a:cxn ang="0">
                <a:pos x="451" y="231"/>
              </a:cxn>
              <a:cxn ang="0">
                <a:pos x="427" y="273"/>
              </a:cxn>
              <a:cxn ang="0">
                <a:pos x="400" y="319"/>
              </a:cxn>
              <a:cxn ang="0">
                <a:pos x="376" y="340"/>
              </a:cxn>
              <a:cxn ang="0">
                <a:pos x="352" y="325"/>
              </a:cxn>
              <a:cxn ang="0">
                <a:pos x="325" y="316"/>
              </a:cxn>
              <a:cxn ang="0">
                <a:pos x="301" y="301"/>
              </a:cxn>
              <a:cxn ang="0">
                <a:pos x="274" y="337"/>
              </a:cxn>
              <a:cxn ang="0">
                <a:pos x="250" y="415"/>
              </a:cxn>
              <a:cxn ang="0">
                <a:pos x="226" y="463"/>
              </a:cxn>
              <a:cxn ang="0">
                <a:pos x="198" y="523"/>
              </a:cxn>
              <a:cxn ang="0">
                <a:pos x="174" y="587"/>
              </a:cxn>
              <a:cxn ang="0">
                <a:pos x="150" y="581"/>
              </a:cxn>
              <a:cxn ang="0">
                <a:pos x="123" y="566"/>
              </a:cxn>
              <a:cxn ang="0">
                <a:pos x="99" y="584"/>
              </a:cxn>
              <a:cxn ang="0">
                <a:pos x="75" y="587"/>
              </a:cxn>
              <a:cxn ang="0">
                <a:pos x="48" y="569"/>
              </a:cxn>
              <a:cxn ang="0">
                <a:pos x="24" y="541"/>
              </a:cxn>
              <a:cxn ang="0">
                <a:pos x="0" y="575"/>
              </a:cxn>
              <a:cxn ang="0">
                <a:pos x="0" y="334"/>
              </a:cxn>
            </a:cxnLst>
            <a:rect l="0" t="0" r="r" b="b"/>
            <a:pathLst>
              <a:path w="701" h="587">
                <a:moveTo>
                  <a:pt x="0" y="334"/>
                </a:moveTo>
                <a:lnTo>
                  <a:pt x="24" y="355"/>
                </a:lnTo>
                <a:lnTo>
                  <a:pt x="48" y="361"/>
                </a:lnTo>
                <a:lnTo>
                  <a:pt x="75" y="367"/>
                </a:lnTo>
                <a:lnTo>
                  <a:pt x="99" y="364"/>
                </a:lnTo>
                <a:lnTo>
                  <a:pt x="123" y="358"/>
                </a:lnTo>
                <a:lnTo>
                  <a:pt x="150" y="370"/>
                </a:lnTo>
                <a:lnTo>
                  <a:pt x="174" y="385"/>
                </a:lnTo>
                <a:lnTo>
                  <a:pt x="198" y="328"/>
                </a:lnTo>
                <a:lnTo>
                  <a:pt x="226" y="277"/>
                </a:lnTo>
                <a:lnTo>
                  <a:pt x="250" y="237"/>
                </a:lnTo>
                <a:lnTo>
                  <a:pt x="274" y="165"/>
                </a:lnTo>
                <a:lnTo>
                  <a:pt x="301" y="129"/>
                </a:lnTo>
                <a:lnTo>
                  <a:pt x="325" y="135"/>
                </a:lnTo>
                <a:lnTo>
                  <a:pt x="352" y="156"/>
                </a:lnTo>
                <a:lnTo>
                  <a:pt x="376" y="180"/>
                </a:lnTo>
                <a:lnTo>
                  <a:pt x="400" y="150"/>
                </a:lnTo>
                <a:lnTo>
                  <a:pt x="427" y="81"/>
                </a:lnTo>
                <a:lnTo>
                  <a:pt x="451" y="33"/>
                </a:lnTo>
                <a:lnTo>
                  <a:pt x="475" y="0"/>
                </a:lnTo>
                <a:lnTo>
                  <a:pt x="502" y="3"/>
                </a:lnTo>
                <a:lnTo>
                  <a:pt x="526" y="27"/>
                </a:lnTo>
                <a:lnTo>
                  <a:pt x="551" y="42"/>
                </a:lnTo>
                <a:lnTo>
                  <a:pt x="578" y="69"/>
                </a:lnTo>
                <a:lnTo>
                  <a:pt x="602" y="81"/>
                </a:lnTo>
                <a:lnTo>
                  <a:pt x="626" y="99"/>
                </a:lnTo>
                <a:lnTo>
                  <a:pt x="653" y="120"/>
                </a:lnTo>
                <a:lnTo>
                  <a:pt x="677" y="135"/>
                </a:lnTo>
                <a:lnTo>
                  <a:pt x="701" y="126"/>
                </a:lnTo>
                <a:lnTo>
                  <a:pt x="701" y="361"/>
                </a:lnTo>
                <a:lnTo>
                  <a:pt x="677" y="349"/>
                </a:lnTo>
                <a:lnTo>
                  <a:pt x="653" y="340"/>
                </a:lnTo>
                <a:lnTo>
                  <a:pt x="626" y="331"/>
                </a:lnTo>
                <a:lnTo>
                  <a:pt x="602" y="313"/>
                </a:lnTo>
                <a:lnTo>
                  <a:pt x="578" y="286"/>
                </a:lnTo>
                <a:lnTo>
                  <a:pt x="551" y="258"/>
                </a:lnTo>
                <a:lnTo>
                  <a:pt x="526" y="237"/>
                </a:lnTo>
                <a:lnTo>
                  <a:pt x="502" y="210"/>
                </a:lnTo>
                <a:lnTo>
                  <a:pt x="475" y="204"/>
                </a:lnTo>
                <a:lnTo>
                  <a:pt x="451" y="231"/>
                </a:lnTo>
                <a:lnTo>
                  <a:pt x="427" y="273"/>
                </a:lnTo>
                <a:lnTo>
                  <a:pt x="400" y="319"/>
                </a:lnTo>
                <a:lnTo>
                  <a:pt x="376" y="340"/>
                </a:lnTo>
                <a:lnTo>
                  <a:pt x="352" y="325"/>
                </a:lnTo>
                <a:lnTo>
                  <a:pt x="325" y="316"/>
                </a:lnTo>
                <a:lnTo>
                  <a:pt x="301" y="301"/>
                </a:lnTo>
                <a:lnTo>
                  <a:pt x="274" y="337"/>
                </a:lnTo>
                <a:lnTo>
                  <a:pt x="250" y="415"/>
                </a:lnTo>
                <a:lnTo>
                  <a:pt x="226" y="463"/>
                </a:lnTo>
                <a:lnTo>
                  <a:pt x="198" y="523"/>
                </a:lnTo>
                <a:lnTo>
                  <a:pt x="174" y="587"/>
                </a:lnTo>
                <a:lnTo>
                  <a:pt x="150" y="581"/>
                </a:lnTo>
                <a:lnTo>
                  <a:pt x="123" y="566"/>
                </a:lnTo>
                <a:lnTo>
                  <a:pt x="99" y="584"/>
                </a:lnTo>
                <a:lnTo>
                  <a:pt x="75" y="587"/>
                </a:lnTo>
                <a:lnTo>
                  <a:pt x="48" y="569"/>
                </a:lnTo>
                <a:lnTo>
                  <a:pt x="24" y="541"/>
                </a:lnTo>
                <a:lnTo>
                  <a:pt x="0" y="575"/>
                </a:lnTo>
                <a:lnTo>
                  <a:pt x="0" y="334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1" name="Freeform 68">
            <a:extLst>
              <a:ext uri="{FF2B5EF4-FFF2-40B4-BE49-F238E27FC236}">
                <a16:creationId xmlns:a16="http://schemas.microsoft.com/office/drawing/2014/main" id="{20FD223C-A8F0-E8CC-C2E0-0A0A8AB2D5E3}"/>
              </a:ext>
            </a:extLst>
          </p:cNvPr>
          <p:cNvSpPr>
            <a:spLocks/>
          </p:cNvSpPr>
          <p:nvPr/>
        </p:nvSpPr>
        <p:spPr bwMode="auto">
          <a:xfrm>
            <a:off x="1259455" y="3597653"/>
            <a:ext cx="834629" cy="458391"/>
          </a:xfrm>
          <a:custGeom>
            <a:avLst/>
            <a:gdLst/>
            <a:ahLst/>
            <a:cxnLst>
              <a:cxn ang="0">
                <a:pos x="0" y="352"/>
              </a:cxn>
              <a:cxn ang="0">
                <a:pos x="24" y="346"/>
              </a:cxn>
              <a:cxn ang="0">
                <a:pos x="48" y="361"/>
              </a:cxn>
              <a:cxn ang="0">
                <a:pos x="75" y="373"/>
              </a:cxn>
              <a:cxn ang="0">
                <a:pos x="99" y="370"/>
              </a:cxn>
              <a:cxn ang="0">
                <a:pos x="123" y="361"/>
              </a:cxn>
              <a:cxn ang="0">
                <a:pos x="150" y="373"/>
              </a:cxn>
              <a:cxn ang="0">
                <a:pos x="174" y="385"/>
              </a:cxn>
              <a:cxn ang="0">
                <a:pos x="198" y="325"/>
              </a:cxn>
              <a:cxn ang="0">
                <a:pos x="226" y="268"/>
              </a:cxn>
              <a:cxn ang="0">
                <a:pos x="250" y="223"/>
              </a:cxn>
              <a:cxn ang="0">
                <a:pos x="274" y="150"/>
              </a:cxn>
              <a:cxn ang="0">
                <a:pos x="301" y="114"/>
              </a:cxn>
              <a:cxn ang="0">
                <a:pos x="325" y="123"/>
              </a:cxn>
              <a:cxn ang="0">
                <a:pos x="352" y="138"/>
              </a:cxn>
              <a:cxn ang="0">
                <a:pos x="376" y="156"/>
              </a:cxn>
              <a:cxn ang="0">
                <a:pos x="400" y="132"/>
              </a:cxn>
              <a:cxn ang="0">
                <a:pos x="427" y="75"/>
              </a:cxn>
              <a:cxn ang="0">
                <a:pos x="451" y="30"/>
              </a:cxn>
              <a:cxn ang="0">
                <a:pos x="475" y="0"/>
              </a:cxn>
              <a:cxn ang="0">
                <a:pos x="502" y="3"/>
              </a:cxn>
              <a:cxn ang="0">
                <a:pos x="526" y="30"/>
              </a:cxn>
              <a:cxn ang="0">
                <a:pos x="551" y="48"/>
              </a:cxn>
              <a:cxn ang="0">
                <a:pos x="578" y="75"/>
              </a:cxn>
              <a:cxn ang="0">
                <a:pos x="602" y="93"/>
              </a:cxn>
              <a:cxn ang="0">
                <a:pos x="626" y="111"/>
              </a:cxn>
              <a:cxn ang="0">
                <a:pos x="653" y="129"/>
              </a:cxn>
              <a:cxn ang="0">
                <a:pos x="677" y="141"/>
              </a:cxn>
              <a:cxn ang="0">
                <a:pos x="701" y="141"/>
              </a:cxn>
            </a:cxnLst>
            <a:rect l="0" t="0" r="r" b="b"/>
            <a:pathLst>
              <a:path w="701" h="385">
                <a:moveTo>
                  <a:pt x="0" y="352"/>
                </a:moveTo>
                <a:lnTo>
                  <a:pt x="24" y="346"/>
                </a:lnTo>
                <a:lnTo>
                  <a:pt x="48" y="361"/>
                </a:lnTo>
                <a:lnTo>
                  <a:pt x="75" y="373"/>
                </a:lnTo>
                <a:lnTo>
                  <a:pt x="99" y="370"/>
                </a:lnTo>
                <a:lnTo>
                  <a:pt x="123" y="361"/>
                </a:lnTo>
                <a:lnTo>
                  <a:pt x="150" y="373"/>
                </a:lnTo>
                <a:lnTo>
                  <a:pt x="174" y="385"/>
                </a:lnTo>
                <a:lnTo>
                  <a:pt x="198" y="325"/>
                </a:lnTo>
                <a:lnTo>
                  <a:pt x="226" y="268"/>
                </a:lnTo>
                <a:lnTo>
                  <a:pt x="250" y="223"/>
                </a:lnTo>
                <a:lnTo>
                  <a:pt x="274" y="150"/>
                </a:lnTo>
                <a:lnTo>
                  <a:pt x="301" y="114"/>
                </a:lnTo>
                <a:lnTo>
                  <a:pt x="325" y="123"/>
                </a:lnTo>
                <a:lnTo>
                  <a:pt x="352" y="138"/>
                </a:lnTo>
                <a:lnTo>
                  <a:pt x="376" y="156"/>
                </a:lnTo>
                <a:lnTo>
                  <a:pt x="400" y="132"/>
                </a:lnTo>
                <a:lnTo>
                  <a:pt x="427" y="75"/>
                </a:lnTo>
                <a:lnTo>
                  <a:pt x="451" y="30"/>
                </a:lnTo>
                <a:lnTo>
                  <a:pt x="475" y="0"/>
                </a:lnTo>
                <a:lnTo>
                  <a:pt x="502" y="3"/>
                </a:lnTo>
                <a:lnTo>
                  <a:pt x="526" y="30"/>
                </a:lnTo>
                <a:lnTo>
                  <a:pt x="551" y="48"/>
                </a:lnTo>
                <a:lnTo>
                  <a:pt x="578" y="75"/>
                </a:lnTo>
                <a:lnTo>
                  <a:pt x="602" y="93"/>
                </a:lnTo>
                <a:lnTo>
                  <a:pt x="626" y="111"/>
                </a:lnTo>
                <a:lnTo>
                  <a:pt x="653" y="129"/>
                </a:lnTo>
                <a:lnTo>
                  <a:pt x="677" y="141"/>
                </a:lnTo>
                <a:lnTo>
                  <a:pt x="701" y="141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2" name="Freeform 150">
            <a:extLst>
              <a:ext uri="{FF2B5EF4-FFF2-40B4-BE49-F238E27FC236}">
                <a16:creationId xmlns:a16="http://schemas.microsoft.com/office/drawing/2014/main" id="{AF63B283-257C-73FF-76E7-15EEBBEC7659}"/>
              </a:ext>
            </a:extLst>
          </p:cNvPr>
          <p:cNvSpPr>
            <a:spLocks/>
          </p:cNvSpPr>
          <p:nvPr/>
        </p:nvSpPr>
        <p:spPr bwMode="auto">
          <a:xfrm>
            <a:off x="1528537" y="2959478"/>
            <a:ext cx="1196579" cy="953691"/>
          </a:xfrm>
          <a:custGeom>
            <a:avLst/>
            <a:gdLst/>
            <a:ahLst/>
            <a:cxnLst>
              <a:cxn ang="0">
                <a:pos x="24" y="307"/>
              </a:cxn>
              <a:cxn ang="0">
                <a:pos x="75" y="373"/>
              </a:cxn>
              <a:cxn ang="0">
                <a:pos x="126" y="331"/>
              </a:cxn>
              <a:cxn ang="0">
                <a:pos x="174" y="310"/>
              </a:cxn>
              <a:cxn ang="0">
                <a:pos x="225" y="205"/>
              </a:cxn>
              <a:cxn ang="0">
                <a:pos x="276" y="123"/>
              </a:cxn>
              <a:cxn ang="0">
                <a:pos x="325" y="21"/>
              </a:cxn>
              <a:cxn ang="0">
                <a:pos x="376" y="3"/>
              </a:cxn>
              <a:cxn ang="0">
                <a:pos x="427" y="0"/>
              </a:cxn>
              <a:cxn ang="0">
                <a:pos x="475" y="66"/>
              </a:cxn>
              <a:cxn ang="0">
                <a:pos x="526" y="151"/>
              </a:cxn>
              <a:cxn ang="0">
                <a:pos x="577" y="253"/>
              </a:cxn>
              <a:cxn ang="0">
                <a:pos x="628" y="277"/>
              </a:cxn>
              <a:cxn ang="0">
                <a:pos x="677" y="289"/>
              </a:cxn>
              <a:cxn ang="0">
                <a:pos x="728" y="310"/>
              </a:cxn>
              <a:cxn ang="0">
                <a:pos x="779" y="394"/>
              </a:cxn>
              <a:cxn ang="0">
                <a:pos x="827" y="437"/>
              </a:cxn>
              <a:cxn ang="0">
                <a:pos x="878" y="500"/>
              </a:cxn>
              <a:cxn ang="0">
                <a:pos x="929" y="539"/>
              </a:cxn>
              <a:cxn ang="0">
                <a:pos x="978" y="548"/>
              </a:cxn>
              <a:cxn ang="0">
                <a:pos x="1005" y="801"/>
              </a:cxn>
              <a:cxn ang="0">
                <a:pos x="953" y="723"/>
              </a:cxn>
              <a:cxn ang="0">
                <a:pos x="902" y="680"/>
              </a:cxn>
              <a:cxn ang="0">
                <a:pos x="854" y="665"/>
              </a:cxn>
              <a:cxn ang="0">
                <a:pos x="803" y="629"/>
              </a:cxn>
              <a:cxn ang="0">
                <a:pos x="752" y="566"/>
              </a:cxn>
              <a:cxn ang="0">
                <a:pos x="704" y="533"/>
              </a:cxn>
              <a:cxn ang="0">
                <a:pos x="653" y="509"/>
              </a:cxn>
              <a:cxn ang="0">
                <a:pos x="601" y="482"/>
              </a:cxn>
              <a:cxn ang="0">
                <a:pos x="553" y="434"/>
              </a:cxn>
              <a:cxn ang="0">
                <a:pos x="502" y="379"/>
              </a:cxn>
              <a:cxn ang="0">
                <a:pos x="451" y="307"/>
              </a:cxn>
              <a:cxn ang="0">
                <a:pos x="400" y="262"/>
              </a:cxn>
              <a:cxn ang="0">
                <a:pos x="352" y="232"/>
              </a:cxn>
              <a:cxn ang="0">
                <a:pos x="300" y="289"/>
              </a:cxn>
              <a:cxn ang="0">
                <a:pos x="249" y="379"/>
              </a:cxn>
              <a:cxn ang="0">
                <a:pos x="201" y="449"/>
              </a:cxn>
              <a:cxn ang="0">
                <a:pos x="150" y="530"/>
              </a:cxn>
              <a:cxn ang="0">
                <a:pos x="99" y="563"/>
              </a:cxn>
              <a:cxn ang="0">
                <a:pos x="48" y="596"/>
              </a:cxn>
              <a:cxn ang="0">
                <a:pos x="0" y="611"/>
              </a:cxn>
            </a:cxnLst>
            <a:rect l="0" t="0" r="r" b="b"/>
            <a:pathLst>
              <a:path w="1005" h="801">
                <a:moveTo>
                  <a:pt x="0" y="298"/>
                </a:moveTo>
                <a:lnTo>
                  <a:pt x="24" y="307"/>
                </a:lnTo>
                <a:lnTo>
                  <a:pt x="48" y="337"/>
                </a:lnTo>
                <a:lnTo>
                  <a:pt x="75" y="373"/>
                </a:lnTo>
                <a:lnTo>
                  <a:pt x="99" y="349"/>
                </a:lnTo>
                <a:lnTo>
                  <a:pt x="126" y="331"/>
                </a:lnTo>
                <a:lnTo>
                  <a:pt x="150" y="319"/>
                </a:lnTo>
                <a:lnTo>
                  <a:pt x="174" y="310"/>
                </a:lnTo>
                <a:lnTo>
                  <a:pt x="201" y="247"/>
                </a:lnTo>
                <a:lnTo>
                  <a:pt x="225" y="205"/>
                </a:lnTo>
                <a:lnTo>
                  <a:pt x="249" y="157"/>
                </a:lnTo>
                <a:lnTo>
                  <a:pt x="276" y="123"/>
                </a:lnTo>
                <a:lnTo>
                  <a:pt x="300" y="66"/>
                </a:lnTo>
                <a:lnTo>
                  <a:pt x="325" y="21"/>
                </a:lnTo>
                <a:lnTo>
                  <a:pt x="352" y="6"/>
                </a:lnTo>
                <a:lnTo>
                  <a:pt x="376" y="3"/>
                </a:lnTo>
                <a:lnTo>
                  <a:pt x="400" y="6"/>
                </a:lnTo>
                <a:lnTo>
                  <a:pt x="427" y="0"/>
                </a:lnTo>
                <a:lnTo>
                  <a:pt x="451" y="30"/>
                </a:lnTo>
                <a:lnTo>
                  <a:pt x="475" y="66"/>
                </a:lnTo>
                <a:lnTo>
                  <a:pt x="502" y="108"/>
                </a:lnTo>
                <a:lnTo>
                  <a:pt x="526" y="151"/>
                </a:lnTo>
                <a:lnTo>
                  <a:pt x="553" y="199"/>
                </a:lnTo>
                <a:lnTo>
                  <a:pt x="577" y="253"/>
                </a:lnTo>
                <a:lnTo>
                  <a:pt x="601" y="280"/>
                </a:lnTo>
                <a:lnTo>
                  <a:pt x="628" y="277"/>
                </a:lnTo>
                <a:lnTo>
                  <a:pt x="653" y="277"/>
                </a:lnTo>
                <a:lnTo>
                  <a:pt x="677" y="289"/>
                </a:lnTo>
                <a:lnTo>
                  <a:pt x="704" y="298"/>
                </a:lnTo>
                <a:lnTo>
                  <a:pt x="728" y="310"/>
                </a:lnTo>
                <a:lnTo>
                  <a:pt x="752" y="346"/>
                </a:lnTo>
                <a:lnTo>
                  <a:pt x="779" y="394"/>
                </a:lnTo>
                <a:lnTo>
                  <a:pt x="803" y="418"/>
                </a:lnTo>
                <a:lnTo>
                  <a:pt x="827" y="437"/>
                </a:lnTo>
                <a:lnTo>
                  <a:pt x="854" y="464"/>
                </a:lnTo>
                <a:lnTo>
                  <a:pt x="878" y="500"/>
                </a:lnTo>
                <a:lnTo>
                  <a:pt x="902" y="515"/>
                </a:lnTo>
                <a:lnTo>
                  <a:pt x="929" y="539"/>
                </a:lnTo>
                <a:lnTo>
                  <a:pt x="953" y="542"/>
                </a:lnTo>
                <a:lnTo>
                  <a:pt x="978" y="548"/>
                </a:lnTo>
                <a:lnTo>
                  <a:pt x="1005" y="584"/>
                </a:lnTo>
                <a:lnTo>
                  <a:pt x="1005" y="801"/>
                </a:lnTo>
                <a:lnTo>
                  <a:pt x="978" y="732"/>
                </a:lnTo>
                <a:lnTo>
                  <a:pt x="953" y="723"/>
                </a:lnTo>
                <a:lnTo>
                  <a:pt x="929" y="692"/>
                </a:lnTo>
                <a:lnTo>
                  <a:pt x="902" y="680"/>
                </a:lnTo>
                <a:lnTo>
                  <a:pt x="878" y="680"/>
                </a:lnTo>
                <a:lnTo>
                  <a:pt x="854" y="665"/>
                </a:lnTo>
                <a:lnTo>
                  <a:pt x="827" y="638"/>
                </a:lnTo>
                <a:lnTo>
                  <a:pt x="803" y="629"/>
                </a:lnTo>
                <a:lnTo>
                  <a:pt x="779" y="611"/>
                </a:lnTo>
                <a:lnTo>
                  <a:pt x="752" y="566"/>
                </a:lnTo>
                <a:lnTo>
                  <a:pt x="728" y="542"/>
                </a:lnTo>
                <a:lnTo>
                  <a:pt x="704" y="533"/>
                </a:lnTo>
                <a:lnTo>
                  <a:pt x="677" y="515"/>
                </a:lnTo>
                <a:lnTo>
                  <a:pt x="653" y="509"/>
                </a:lnTo>
                <a:lnTo>
                  <a:pt x="628" y="500"/>
                </a:lnTo>
                <a:lnTo>
                  <a:pt x="601" y="482"/>
                </a:lnTo>
                <a:lnTo>
                  <a:pt x="577" y="455"/>
                </a:lnTo>
                <a:lnTo>
                  <a:pt x="553" y="434"/>
                </a:lnTo>
                <a:lnTo>
                  <a:pt x="526" y="409"/>
                </a:lnTo>
                <a:lnTo>
                  <a:pt x="502" y="379"/>
                </a:lnTo>
                <a:lnTo>
                  <a:pt x="475" y="343"/>
                </a:lnTo>
                <a:lnTo>
                  <a:pt x="451" y="307"/>
                </a:lnTo>
                <a:lnTo>
                  <a:pt x="427" y="265"/>
                </a:lnTo>
                <a:lnTo>
                  <a:pt x="400" y="262"/>
                </a:lnTo>
                <a:lnTo>
                  <a:pt x="376" y="247"/>
                </a:lnTo>
                <a:lnTo>
                  <a:pt x="352" y="232"/>
                </a:lnTo>
                <a:lnTo>
                  <a:pt x="325" y="241"/>
                </a:lnTo>
                <a:lnTo>
                  <a:pt x="300" y="289"/>
                </a:lnTo>
                <a:lnTo>
                  <a:pt x="276" y="340"/>
                </a:lnTo>
                <a:lnTo>
                  <a:pt x="249" y="379"/>
                </a:lnTo>
                <a:lnTo>
                  <a:pt x="225" y="425"/>
                </a:lnTo>
                <a:lnTo>
                  <a:pt x="201" y="449"/>
                </a:lnTo>
                <a:lnTo>
                  <a:pt x="174" y="509"/>
                </a:lnTo>
                <a:lnTo>
                  <a:pt x="150" y="530"/>
                </a:lnTo>
                <a:lnTo>
                  <a:pt x="126" y="548"/>
                </a:lnTo>
                <a:lnTo>
                  <a:pt x="99" y="563"/>
                </a:lnTo>
                <a:lnTo>
                  <a:pt x="75" y="599"/>
                </a:lnTo>
                <a:lnTo>
                  <a:pt x="48" y="596"/>
                </a:lnTo>
                <a:lnTo>
                  <a:pt x="24" y="587"/>
                </a:lnTo>
                <a:lnTo>
                  <a:pt x="0" y="611"/>
                </a:lnTo>
                <a:lnTo>
                  <a:pt x="0" y="298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3" name="Freeform 146">
            <a:extLst>
              <a:ext uri="{FF2B5EF4-FFF2-40B4-BE49-F238E27FC236}">
                <a16:creationId xmlns:a16="http://schemas.microsoft.com/office/drawing/2014/main" id="{54546B74-F717-2DB3-70A3-A1D36E4B9A9D}"/>
              </a:ext>
            </a:extLst>
          </p:cNvPr>
          <p:cNvSpPr>
            <a:spLocks/>
          </p:cNvSpPr>
          <p:nvPr/>
        </p:nvSpPr>
        <p:spPr bwMode="auto">
          <a:xfrm>
            <a:off x="1528537" y="3102353"/>
            <a:ext cx="1196579" cy="681038"/>
          </a:xfrm>
          <a:custGeom>
            <a:avLst/>
            <a:gdLst/>
            <a:ahLst/>
            <a:cxnLst>
              <a:cxn ang="0">
                <a:pos x="0" y="335"/>
              </a:cxn>
              <a:cxn ang="0">
                <a:pos x="24" y="329"/>
              </a:cxn>
              <a:cxn ang="0">
                <a:pos x="48" y="347"/>
              </a:cxn>
              <a:cxn ang="0">
                <a:pos x="75" y="368"/>
              </a:cxn>
              <a:cxn ang="0">
                <a:pos x="99" y="338"/>
              </a:cxn>
              <a:cxn ang="0">
                <a:pos x="126" y="320"/>
              </a:cxn>
              <a:cxn ang="0">
                <a:pos x="150" y="305"/>
              </a:cxn>
              <a:cxn ang="0">
                <a:pos x="174" y="289"/>
              </a:cxn>
              <a:cxn ang="0">
                <a:pos x="201" y="226"/>
              </a:cxn>
              <a:cxn ang="0">
                <a:pos x="225" y="193"/>
              </a:cxn>
              <a:cxn ang="0">
                <a:pos x="249" y="148"/>
              </a:cxn>
              <a:cxn ang="0">
                <a:pos x="276" y="112"/>
              </a:cxn>
              <a:cxn ang="0">
                <a:pos x="300" y="58"/>
              </a:cxn>
              <a:cxn ang="0">
                <a:pos x="325" y="9"/>
              </a:cxn>
              <a:cxn ang="0">
                <a:pos x="352" y="0"/>
              </a:cxn>
              <a:cxn ang="0">
                <a:pos x="376" y="3"/>
              </a:cxn>
              <a:cxn ang="0">
                <a:pos x="400" y="15"/>
              </a:cxn>
              <a:cxn ang="0">
                <a:pos x="427" y="12"/>
              </a:cxn>
              <a:cxn ang="0">
                <a:pos x="451" y="49"/>
              </a:cxn>
              <a:cxn ang="0">
                <a:pos x="475" y="85"/>
              </a:cxn>
              <a:cxn ang="0">
                <a:pos x="502" y="124"/>
              </a:cxn>
              <a:cxn ang="0">
                <a:pos x="526" y="160"/>
              </a:cxn>
              <a:cxn ang="0">
                <a:pos x="553" y="196"/>
              </a:cxn>
              <a:cxn ang="0">
                <a:pos x="577" y="235"/>
              </a:cxn>
              <a:cxn ang="0">
                <a:pos x="601" y="262"/>
              </a:cxn>
              <a:cxn ang="0">
                <a:pos x="628" y="268"/>
              </a:cxn>
              <a:cxn ang="0">
                <a:pos x="653" y="271"/>
              </a:cxn>
              <a:cxn ang="0">
                <a:pos x="677" y="280"/>
              </a:cxn>
              <a:cxn ang="0">
                <a:pos x="704" y="295"/>
              </a:cxn>
              <a:cxn ang="0">
                <a:pos x="728" y="308"/>
              </a:cxn>
              <a:cxn ang="0">
                <a:pos x="752" y="335"/>
              </a:cxn>
              <a:cxn ang="0">
                <a:pos x="779" y="383"/>
              </a:cxn>
              <a:cxn ang="0">
                <a:pos x="803" y="404"/>
              </a:cxn>
              <a:cxn ang="0">
                <a:pos x="827" y="416"/>
              </a:cxn>
              <a:cxn ang="0">
                <a:pos x="854" y="443"/>
              </a:cxn>
              <a:cxn ang="0">
                <a:pos x="878" y="470"/>
              </a:cxn>
              <a:cxn ang="0">
                <a:pos x="902" y="479"/>
              </a:cxn>
              <a:cxn ang="0">
                <a:pos x="929" y="497"/>
              </a:cxn>
              <a:cxn ang="0">
                <a:pos x="953" y="512"/>
              </a:cxn>
              <a:cxn ang="0">
                <a:pos x="978" y="518"/>
              </a:cxn>
              <a:cxn ang="0">
                <a:pos x="1005" y="572"/>
              </a:cxn>
            </a:cxnLst>
            <a:rect l="0" t="0" r="r" b="b"/>
            <a:pathLst>
              <a:path w="1005" h="572">
                <a:moveTo>
                  <a:pt x="0" y="335"/>
                </a:moveTo>
                <a:lnTo>
                  <a:pt x="24" y="329"/>
                </a:lnTo>
                <a:lnTo>
                  <a:pt x="48" y="347"/>
                </a:lnTo>
                <a:lnTo>
                  <a:pt x="75" y="368"/>
                </a:lnTo>
                <a:lnTo>
                  <a:pt x="99" y="338"/>
                </a:lnTo>
                <a:lnTo>
                  <a:pt x="126" y="320"/>
                </a:lnTo>
                <a:lnTo>
                  <a:pt x="150" y="305"/>
                </a:lnTo>
                <a:lnTo>
                  <a:pt x="174" y="289"/>
                </a:lnTo>
                <a:lnTo>
                  <a:pt x="201" y="226"/>
                </a:lnTo>
                <a:lnTo>
                  <a:pt x="225" y="193"/>
                </a:lnTo>
                <a:lnTo>
                  <a:pt x="249" y="148"/>
                </a:lnTo>
                <a:lnTo>
                  <a:pt x="276" y="112"/>
                </a:lnTo>
                <a:lnTo>
                  <a:pt x="300" y="58"/>
                </a:lnTo>
                <a:lnTo>
                  <a:pt x="325" y="9"/>
                </a:lnTo>
                <a:lnTo>
                  <a:pt x="352" y="0"/>
                </a:lnTo>
                <a:lnTo>
                  <a:pt x="376" y="3"/>
                </a:lnTo>
                <a:lnTo>
                  <a:pt x="400" y="15"/>
                </a:lnTo>
                <a:lnTo>
                  <a:pt x="427" y="12"/>
                </a:lnTo>
                <a:lnTo>
                  <a:pt x="451" y="49"/>
                </a:lnTo>
                <a:lnTo>
                  <a:pt x="475" y="85"/>
                </a:lnTo>
                <a:lnTo>
                  <a:pt x="502" y="124"/>
                </a:lnTo>
                <a:lnTo>
                  <a:pt x="526" y="160"/>
                </a:lnTo>
                <a:lnTo>
                  <a:pt x="553" y="196"/>
                </a:lnTo>
                <a:lnTo>
                  <a:pt x="577" y="235"/>
                </a:lnTo>
                <a:lnTo>
                  <a:pt x="601" y="262"/>
                </a:lnTo>
                <a:lnTo>
                  <a:pt x="628" y="268"/>
                </a:lnTo>
                <a:lnTo>
                  <a:pt x="653" y="271"/>
                </a:lnTo>
                <a:lnTo>
                  <a:pt x="677" y="280"/>
                </a:lnTo>
                <a:lnTo>
                  <a:pt x="704" y="295"/>
                </a:lnTo>
                <a:lnTo>
                  <a:pt x="728" y="308"/>
                </a:lnTo>
                <a:lnTo>
                  <a:pt x="752" y="335"/>
                </a:lnTo>
                <a:lnTo>
                  <a:pt x="779" y="383"/>
                </a:lnTo>
                <a:lnTo>
                  <a:pt x="803" y="404"/>
                </a:lnTo>
                <a:lnTo>
                  <a:pt x="827" y="416"/>
                </a:lnTo>
                <a:lnTo>
                  <a:pt x="854" y="443"/>
                </a:lnTo>
                <a:lnTo>
                  <a:pt x="878" y="470"/>
                </a:lnTo>
                <a:lnTo>
                  <a:pt x="902" y="479"/>
                </a:lnTo>
                <a:lnTo>
                  <a:pt x="929" y="497"/>
                </a:lnTo>
                <a:lnTo>
                  <a:pt x="953" y="512"/>
                </a:lnTo>
                <a:lnTo>
                  <a:pt x="978" y="518"/>
                </a:lnTo>
                <a:lnTo>
                  <a:pt x="1005" y="572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4" name="Freeform 129">
            <a:extLst>
              <a:ext uri="{FF2B5EF4-FFF2-40B4-BE49-F238E27FC236}">
                <a16:creationId xmlns:a16="http://schemas.microsoft.com/office/drawing/2014/main" id="{5ED725E0-3B4E-CAB3-65A0-72EFB8B6F51F}"/>
              </a:ext>
            </a:extLst>
          </p:cNvPr>
          <p:cNvSpPr>
            <a:spLocks/>
          </p:cNvSpPr>
          <p:nvPr/>
        </p:nvSpPr>
        <p:spPr bwMode="auto">
          <a:xfrm>
            <a:off x="2423887" y="3332145"/>
            <a:ext cx="1526381" cy="727472"/>
          </a:xfrm>
          <a:custGeom>
            <a:avLst/>
            <a:gdLst/>
            <a:ahLst/>
            <a:cxnLst>
              <a:cxn ang="0">
                <a:pos x="27" y="190"/>
              </a:cxn>
              <a:cxn ang="0">
                <a:pos x="75" y="145"/>
              </a:cxn>
              <a:cxn ang="0">
                <a:pos x="126" y="81"/>
              </a:cxn>
              <a:cxn ang="0">
                <a:pos x="177" y="0"/>
              </a:cxn>
              <a:cxn ang="0">
                <a:pos x="226" y="57"/>
              </a:cxn>
              <a:cxn ang="0">
                <a:pos x="277" y="115"/>
              </a:cxn>
              <a:cxn ang="0">
                <a:pos x="328" y="268"/>
              </a:cxn>
              <a:cxn ang="0">
                <a:pos x="379" y="283"/>
              </a:cxn>
              <a:cxn ang="0">
                <a:pos x="427" y="313"/>
              </a:cxn>
              <a:cxn ang="0">
                <a:pos x="478" y="340"/>
              </a:cxn>
              <a:cxn ang="0">
                <a:pos x="530" y="313"/>
              </a:cxn>
              <a:cxn ang="0">
                <a:pos x="578" y="334"/>
              </a:cxn>
              <a:cxn ang="0">
                <a:pos x="629" y="304"/>
              </a:cxn>
              <a:cxn ang="0">
                <a:pos x="680" y="328"/>
              </a:cxn>
              <a:cxn ang="0">
                <a:pos x="728" y="316"/>
              </a:cxn>
              <a:cxn ang="0">
                <a:pos x="779" y="322"/>
              </a:cxn>
              <a:cxn ang="0">
                <a:pos x="830" y="274"/>
              </a:cxn>
              <a:cxn ang="0">
                <a:pos x="882" y="262"/>
              </a:cxn>
              <a:cxn ang="0">
                <a:pos x="930" y="391"/>
              </a:cxn>
              <a:cxn ang="0">
                <a:pos x="981" y="337"/>
              </a:cxn>
              <a:cxn ang="0">
                <a:pos x="1032" y="262"/>
              </a:cxn>
              <a:cxn ang="0">
                <a:pos x="1080" y="202"/>
              </a:cxn>
              <a:cxn ang="0">
                <a:pos x="1131" y="133"/>
              </a:cxn>
              <a:cxn ang="0">
                <a:pos x="1183" y="124"/>
              </a:cxn>
              <a:cxn ang="0">
                <a:pos x="1234" y="154"/>
              </a:cxn>
              <a:cxn ang="0">
                <a:pos x="1282" y="151"/>
              </a:cxn>
              <a:cxn ang="0">
                <a:pos x="1258" y="461"/>
              </a:cxn>
              <a:cxn ang="0">
                <a:pos x="1207" y="401"/>
              </a:cxn>
              <a:cxn ang="0">
                <a:pos x="1155" y="334"/>
              </a:cxn>
              <a:cxn ang="0">
                <a:pos x="1107" y="422"/>
              </a:cxn>
              <a:cxn ang="0">
                <a:pos x="1056" y="506"/>
              </a:cxn>
              <a:cxn ang="0">
                <a:pos x="1005" y="563"/>
              </a:cxn>
              <a:cxn ang="0">
                <a:pos x="957" y="611"/>
              </a:cxn>
              <a:cxn ang="0">
                <a:pos x="906" y="515"/>
              </a:cxn>
              <a:cxn ang="0">
                <a:pos x="855" y="449"/>
              </a:cxn>
              <a:cxn ang="0">
                <a:pos x="806" y="530"/>
              </a:cxn>
              <a:cxn ang="0">
                <a:pos x="755" y="572"/>
              </a:cxn>
              <a:cxn ang="0">
                <a:pos x="704" y="566"/>
              </a:cxn>
              <a:cxn ang="0">
                <a:pos x="653" y="548"/>
              </a:cxn>
              <a:cxn ang="0">
                <a:pos x="605" y="557"/>
              </a:cxn>
              <a:cxn ang="0">
                <a:pos x="554" y="539"/>
              </a:cxn>
              <a:cxn ang="0">
                <a:pos x="502" y="476"/>
              </a:cxn>
              <a:cxn ang="0">
                <a:pos x="454" y="476"/>
              </a:cxn>
              <a:cxn ang="0">
                <a:pos x="403" y="503"/>
              </a:cxn>
              <a:cxn ang="0">
                <a:pos x="352" y="470"/>
              </a:cxn>
              <a:cxn ang="0">
                <a:pos x="304" y="394"/>
              </a:cxn>
              <a:cxn ang="0">
                <a:pos x="253" y="241"/>
              </a:cxn>
              <a:cxn ang="0">
                <a:pos x="201" y="199"/>
              </a:cxn>
              <a:cxn ang="0">
                <a:pos x="150" y="190"/>
              </a:cxn>
              <a:cxn ang="0">
                <a:pos x="102" y="277"/>
              </a:cxn>
              <a:cxn ang="0">
                <a:pos x="51" y="385"/>
              </a:cxn>
              <a:cxn ang="0">
                <a:pos x="0" y="416"/>
              </a:cxn>
            </a:cxnLst>
            <a:rect l="0" t="0" r="r" b="b"/>
            <a:pathLst>
              <a:path w="1282" h="611">
                <a:moveTo>
                  <a:pt x="0" y="172"/>
                </a:moveTo>
                <a:lnTo>
                  <a:pt x="27" y="190"/>
                </a:lnTo>
                <a:lnTo>
                  <a:pt x="51" y="190"/>
                </a:lnTo>
                <a:lnTo>
                  <a:pt x="75" y="145"/>
                </a:lnTo>
                <a:lnTo>
                  <a:pt x="102" y="112"/>
                </a:lnTo>
                <a:lnTo>
                  <a:pt x="126" y="81"/>
                </a:lnTo>
                <a:lnTo>
                  <a:pt x="150" y="24"/>
                </a:lnTo>
                <a:lnTo>
                  <a:pt x="177" y="0"/>
                </a:lnTo>
                <a:lnTo>
                  <a:pt x="201" y="9"/>
                </a:lnTo>
                <a:lnTo>
                  <a:pt x="226" y="57"/>
                </a:lnTo>
                <a:lnTo>
                  <a:pt x="253" y="63"/>
                </a:lnTo>
                <a:lnTo>
                  <a:pt x="277" y="115"/>
                </a:lnTo>
                <a:lnTo>
                  <a:pt x="304" y="208"/>
                </a:lnTo>
                <a:lnTo>
                  <a:pt x="328" y="268"/>
                </a:lnTo>
                <a:lnTo>
                  <a:pt x="352" y="277"/>
                </a:lnTo>
                <a:lnTo>
                  <a:pt x="379" y="283"/>
                </a:lnTo>
                <a:lnTo>
                  <a:pt x="403" y="304"/>
                </a:lnTo>
                <a:lnTo>
                  <a:pt x="427" y="313"/>
                </a:lnTo>
                <a:lnTo>
                  <a:pt x="454" y="298"/>
                </a:lnTo>
                <a:lnTo>
                  <a:pt x="478" y="340"/>
                </a:lnTo>
                <a:lnTo>
                  <a:pt x="502" y="310"/>
                </a:lnTo>
                <a:lnTo>
                  <a:pt x="530" y="313"/>
                </a:lnTo>
                <a:lnTo>
                  <a:pt x="554" y="337"/>
                </a:lnTo>
                <a:lnTo>
                  <a:pt x="578" y="334"/>
                </a:lnTo>
                <a:lnTo>
                  <a:pt x="605" y="343"/>
                </a:lnTo>
                <a:lnTo>
                  <a:pt x="629" y="304"/>
                </a:lnTo>
                <a:lnTo>
                  <a:pt x="653" y="319"/>
                </a:lnTo>
                <a:lnTo>
                  <a:pt x="680" y="328"/>
                </a:lnTo>
                <a:lnTo>
                  <a:pt x="704" y="328"/>
                </a:lnTo>
                <a:lnTo>
                  <a:pt x="728" y="316"/>
                </a:lnTo>
                <a:lnTo>
                  <a:pt x="755" y="334"/>
                </a:lnTo>
                <a:lnTo>
                  <a:pt x="779" y="322"/>
                </a:lnTo>
                <a:lnTo>
                  <a:pt x="806" y="310"/>
                </a:lnTo>
                <a:lnTo>
                  <a:pt x="830" y="274"/>
                </a:lnTo>
                <a:lnTo>
                  <a:pt x="855" y="241"/>
                </a:lnTo>
                <a:lnTo>
                  <a:pt x="882" y="262"/>
                </a:lnTo>
                <a:lnTo>
                  <a:pt x="906" y="319"/>
                </a:lnTo>
                <a:lnTo>
                  <a:pt x="930" y="391"/>
                </a:lnTo>
                <a:lnTo>
                  <a:pt x="957" y="382"/>
                </a:lnTo>
                <a:lnTo>
                  <a:pt x="981" y="337"/>
                </a:lnTo>
                <a:lnTo>
                  <a:pt x="1005" y="298"/>
                </a:lnTo>
                <a:lnTo>
                  <a:pt x="1032" y="262"/>
                </a:lnTo>
                <a:lnTo>
                  <a:pt x="1056" y="229"/>
                </a:lnTo>
                <a:lnTo>
                  <a:pt x="1080" y="202"/>
                </a:lnTo>
                <a:lnTo>
                  <a:pt x="1107" y="169"/>
                </a:lnTo>
                <a:lnTo>
                  <a:pt x="1131" y="133"/>
                </a:lnTo>
                <a:lnTo>
                  <a:pt x="1155" y="112"/>
                </a:lnTo>
                <a:lnTo>
                  <a:pt x="1183" y="124"/>
                </a:lnTo>
                <a:lnTo>
                  <a:pt x="1207" y="142"/>
                </a:lnTo>
                <a:lnTo>
                  <a:pt x="1234" y="154"/>
                </a:lnTo>
                <a:lnTo>
                  <a:pt x="1258" y="157"/>
                </a:lnTo>
                <a:lnTo>
                  <a:pt x="1282" y="151"/>
                </a:lnTo>
                <a:lnTo>
                  <a:pt x="1282" y="482"/>
                </a:lnTo>
                <a:lnTo>
                  <a:pt x="1258" y="461"/>
                </a:lnTo>
                <a:lnTo>
                  <a:pt x="1234" y="437"/>
                </a:lnTo>
                <a:lnTo>
                  <a:pt x="1207" y="401"/>
                </a:lnTo>
                <a:lnTo>
                  <a:pt x="1183" y="349"/>
                </a:lnTo>
                <a:lnTo>
                  <a:pt x="1155" y="334"/>
                </a:lnTo>
                <a:lnTo>
                  <a:pt x="1131" y="364"/>
                </a:lnTo>
                <a:lnTo>
                  <a:pt x="1107" y="422"/>
                </a:lnTo>
                <a:lnTo>
                  <a:pt x="1080" y="470"/>
                </a:lnTo>
                <a:lnTo>
                  <a:pt x="1056" y="506"/>
                </a:lnTo>
                <a:lnTo>
                  <a:pt x="1032" y="536"/>
                </a:lnTo>
                <a:lnTo>
                  <a:pt x="1005" y="563"/>
                </a:lnTo>
                <a:lnTo>
                  <a:pt x="981" y="587"/>
                </a:lnTo>
                <a:lnTo>
                  <a:pt x="957" y="611"/>
                </a:lnTo>
                <a:lnTo>
                  <a:pt x="930" y="602"/>
                </a:lnTo>
                <a:lnTo>
                  <a:pt x="906" y="515"/>
                </a:lnTo>
                <a:lnTo>
                  <a:pt x="882" y="452"/>
                </a:lnTo>
                <a:lnTo>
                  <a:pt x="855" y="449"/>
                </a:lnTo>
                <a:lnTo>
                  <a:pt x="830" y="494"/>
                </a:lnTo>
                <a:lnTo>
                  <a:pt x="806" y="530"/>
                </a:lnTo>
                <a:lnTo>
                  <a:pt x="779" y="554"/>
                </a:lnTo>
                <a:lnTo>
                  <a:pt x="755" y="572"/>
                </a:lnTo>
                <a:lnTo>
                  <a:pt x="728" y="554"/>
                </a:lnTo>
                <a:lnTo>
                  <a:pt x="704" y="566"/>
                </a:lnTo>
                <a:lnTo>
                  <a:pt x="680" y="560"/>
                </a:lnTo>
                <a:lnTo>
                  <a:pt x="653" y="548"/>
                </a:lnTo>
                <a:lnTo>
                  <a:pt x="629" y="521"/>
                </a:lnTo>
                <a:lnTo>
                  <a:pt x="605" y="557"/>
                </a:lnTo>
                <a:lnTo>
                  <a:pt x="578" y="551"/>
                </a:lnTo>
                <a:lnTo>
                  <a:pt x="554" y="539"/>
                </a:lnTo>
                <a:lnTo>
                  <a:pt x="530" y="488"/>
                </a:lnTo>
                <a:lnTo>
                  <a:pt x="502" y="476"/>
                </a:lnTo>
                <a:lnTo>
                  <a:pt x="478" y="500"/>
                </a:lnTo>
                <a:lnTo>
                  <a:pt x="454" y="476"/>
                </a:lnTo>
                <a:lnTo>
                  <a:pt x="427" y="503"/>
                </a:lnTo>
                <a:lnTo>
                  <a:pt x="403" y="503"/>
                </a:lnTo>
                <a:lnTo>
                  <a:pt x="379" y="476"/>
                </a:lnTo>
                <a:lnTo>
                  <a:pt x="352" y="470"/>
                </a:lnTo>
                <a:lnTo>
                  <a:pt x="328" y="455"/>
                </a:lnTo>
                <a:lnTo>
                  <a:pt x="304" y="394"/>
                </a:lnTo>
                <a:lnTo>
                  <a:pt x="277" y="292"/>
                </a:lnTo>
                <a:lnTo>
                  <a:pt x="253" y="241"/>
                </a:lnTo>
                <a:lnTo>
                  <a:pt x="226" y="244"/>
                </a:lnTo>
                <a:lnTo>
                  <a:pt x="201" y="199"/>
                </a:lnTo>
                <a:lnTo>
                  <a:pt x="177" y="175"/>
                </a:lnTo>
                <a:lnTo>
                  <a:pt x="150" y="190"/>
                </a:lnTo>
                <a:lnTo>
                  <a:pt x="126" y="247"/>
                </a:lnTo>
                <a:lnTo>
                  <a:pt x="102" y="277"/>
                </a:lnTo>
                <a:lnTo>
                  <a:pt x="75" y="310"/>
                </a:lnTo>
                <a:lnTo>
                  <a:pt x="51" y="385"/>
                </a:lnTo>
                <a:lnTo>
                  <a:pt x="27" y="407"/>
                </a:lnTo>
                <a:lnTo>
                  <a:pt x="0" y="416"/>
                </a:lnTo>
                <a:lnTo>
                  <a:pt x="0" y="172"/>
                </a:lnTo>
                <a:close/>
              </a:path>
            </a:pathLst>
          </a:custGeom>
          <a:solidFill>
            <a:srgbClr val="808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5" name="Freeform 125">
            <a:extLst>
              <a:ext uri="{FF2B5EF4-FFF2-40B4-BE49-F238E27FC236}">
                <a16:creationId xmlns:a16="http://schemas.microsoft.com/office/drawing/2014/main" id="{918FF09B-1A44-00F4-C84B-C41DCC9EF1F2}"/>
              </a:ext>
            </a:extLst>
          </p:cNvPr>
          <p:cNvSpPr>
            <a:spLocks/>
          </p:cNvSpPr>
          <p:nvPr/>
        </p:nvSpPr>
        <p:spPr bwMode="auto">
          <a:xfrm>
            <a:off x="2423887" y="3435729"/>
            <a:ext cx="1526381" cy="488156"/>
          </a:xfrm>
          <a:custGeom>
            <a:avLst/>
            <a:gdLst/>
            <a:ahLst/>
            <a:cxnLst>
              <a:cxn ang="0">
                <a:pos x="0" y="205"/>
              </a:cxn>
              <a:cxn ang="0">
                <a:pos x="27" y="211"/>
              </a:cxn>
              <a:cxn ang="0">
                <a:pos x="51" y="202"/>
              </a:cxn>
              <a:cxn ang="0">
                <a:pos x="75" y="142"/>
              </a:cxn>
              <a:cxn ang="0">
                <a:pos x="102" y="106"/>
              </a:cxn>
              <a:cxn ang="0">
                <a:pos x="126" y="79"/>
              </a:cxn>
              <a:cxn ang="0">
                <a:pos x="150" y="21"/>
              </a:cxn>
              <a:cxn ang="0">
                <a:pos x="177" y="0"/>
              </a:cxn>
              <a:cxn ang="0">
                <a:pos x="201" y="15"/>
              </a:cxn>
              <a:cxn ang="0">
                <a:pos x="226" y="64"/>
              </a:cxn>
              <a:cxn ang="0">
                <a:pos x="253" y="67"/>
              </a:cxn>
              <a:cxn ang="0">
                <a:pos x="277" y="115"/>
              </a:cxn>
              <a:cxn ang="0">
                <a:pos x="304" y="214"/>
              </a:cxn>
              <a:cxn ang="0">
                <a:pos x="328" y="274"/>
              </a:cxn>
              <a:cxn ang="0">
                <a:pos x="352" y="286"/>
              </a:cxn>
              <a:cxn ang="0">
                <a:pos x="379" y="292"/>
              </a:cxn>
              <a:cxn ang="0">
                <a:pos x="403" y="317"/>
              </a:cxn>
              <a:cxn ang="0">
                <a:pos x="427" y="323"/>
              </a:cxn>
              <a:cxn ang="0">
                <a:pos x="454" y="301"/>
              </a:cxn>
              <a:cxn ang="0">
                <a:pos x="478" y="335"/>
              </a:cxn>
              <a:cxn ang="0">
                <a:pos x="502" y="304"/>
              </a:cxn>
              <a:cxn ang="0">
                <a:pos x="530" y="314"/>
              </a:cxn>
              <a:cxn ang="0">
                <a:pos x="554" y="350"/>
              </a:cxn>
              <a:cxn ang="0">
                <a:pos x="578" y="356"/>
              </a:cxn>
              <a:cxn ang="0">
                <a:pos x="605" y="365"/>
              </a:cxn>
              <a:cxn ang="0">
                <a:pos x="629" y="326"/>
              </a:cxn>
              <a:cxn ang="0">
                <a:pos x="653" y="347"/>
              </a:cxn>
              <a:cxn ang="0">
                <a:pos x="680" y="359"/>
              </a:cxn>
              <a:cxn ang="0">
                <a:pos x="704" y="362"/>
              </a:cxn>
              <a:cxn ang="0">
                <a:pos x="728" y="350"/>
              </a:cxn>
              <a:cxn ang="0">
                <a:pos x="755" y="365"/>
              </a:cxn>
              <a:cxn ang="0">
                <a:pos x="779" y="350"/>
              </a:cxn>
              <a:cxn ang="0">
                <a:pos x="806" y="332"/>
              </a:cxn>
              <a:cxn ang="0">
                <a:pos x="830" y="298"/>
              </a:cxn>
              <a:cxn ang="0">
                <a:pos x="855" y="256"/>
              </a:cxn>
              <a:cxn ang="0">
                <a:pos x="882" y="271"/>
              </a:cxn>
              <a:cxn ang="0">
                <a:pos x="906" y="329"/>
              </a:cxn>
              <a:cxn ang="0">
                <a:pos x="930" y="410"/>
              </a:cxn>
              <a:cxn ang="0">
                <a:pos x="957" y="410"/>
              </a:cxn>
              <a:cxn ang="0">
                <a:pos x="981" y="374"/>
              </a:cxn>
              <a:cxn ang="0">
                <a:pos x="1005" y="344"/>
              </a:cxn>
              <a:cxn ang="0">
                <a:pos x="1032" y="314"/>
              </a:cxn>
              <a:cxn ang="0">
                <a:pos x="1056" y="280"/>
              </a:cxn>
              <a:cxn ang="0">
                <a:pos x="1080" y="250"/>
              </a:cxn>
              <a:cxn ang="0">
                <a:pos x="1107" y="208"/>
              </a:cxn>
              <a:cxn ang="0">
                <a:pos x="1131" y="160"/>
              </a:cxn>
              <a:cxn ang="0">
                <a:pos x="1155" y="136"/>
              </a:cxn>
              <a:cxn ang="0">
                <a:pos x="1183" y="148"/>
              </a:cxn>
              <a:cxn ang="0">
                <a:pos x="1207" y="184"/>
              </a:cxn>
              <a:cxn ang="0">
                <a:pos x="1234" y="208"/>
              </a:cxn>
              <a:cxn ang="0">
                <a:pos x="1258" y="220"/>
              </a:cxn>
              <a:cxn ang="0">
                <a:pos x="1282" y="229"/>
              </a:cxn>
            </a:cxnLst>
            <a:rect l="0" t="0" r="r" b="b"/>
            <a:pathLst>
              <a:path w="1282" h="410">
                <a:moveTo>
                  <a:pt x="0" y="205"/>
                </a:moveTo>
                <a:lnTo>
                  <a:pt x="27" y="211"/>
                </a:lnTo>
                <a:lnTo>
                  <a:pt x="51" y="202"/>
                </a:lnTo>
                <a:lnTo>
                  <a:pt x="75" y="142"/>
                </a:lnTo>
                <a:lnTo>
                  <a:pt x="102" y="106"/>
                </a:lnTo>
                <a:lnTo>
                  <a:pt x="126" y="79"/>
                </a:lnTo>
                <a:lnTo>
                  <a:pt x="150" y="21"/>
                </a:lnTo>
                <a:lnTo>
                  <a:pt x="177" y="0"/>
                </a:lnTo>
                <a:lnTo>
                  <a:pt x="201" y="15"/>
                </a:lnTo>
                <a:lnTo>
                  <a:pt x="226" y="64"/>
                </a:lnTo>
                <a:lnTo>
                  <a:pt x="253" y="67"/>
                </a:lnTo>
                <a:lnTo>
                  <a:pt x="277" y="115"/>
                </a:lnTo>
                <a:lnTo>
                  <a:pt x="304" y="214"/>
                </a:lnTo>
                <a:lnTo>
                  <a:pt x="328" y="274"/>
                </a:lnTo>
                <a:lnTo>
                  <a:pt x="352" y="286"/>
                </a:lnTo>
                <a:lnTo>
                  <a:pt x="379" y="292"/>
                </a:lnTo>
                <a:lnTo>
                  <a:pt x="403" y="317"/>
                </a:lnTo>
                <a:lnTo>
                  <a:pt x="427" y="323"/>
                </a:lnTo>
                <a:lnTo>
                  <a:pt x="454" y="301"/>
                </a:lnTo>
                <a:lnTo>
                  <a:pt x="478" y="335"/>
                </a:lnTo>
                <a:lnTo>
                  <a:pt x="502" y="304"/>
                </a:lnTo>
                <a:lnTo>
                  <a:pt x="530" y="314"/>
                </a:lnTo>
                <a:lnTo>
                  <a:pt x="554" y="350"/>
                </a:lnTo>
                <a:lnTo>
                  <a:pt x="578" y="356"/>
                </a:lnTo>
                <a:lnTo>
                  <a:pt x="605" y="365"/>
                </a:lnTo>
                <a:lnTo>
                  <a:pt x="629" y="326"/>
                </a:lnTo>
                <a:lnTo>
                  <a:pt x="653" y="347"/>
                </a:lnTo>
                <a:lnTo>
                  <a:pt x="680" y="359"/>
                </a:lnTo>
                <a:lnTo>
                  <a:pt x="704" y="362"/>
                </a:lnTo>
                <a:lnTo>
                  <a:pt x="728" y="350"/>
                </a:lnTo>
                <a:lnTo>
                  <a:pt x="755" y="365"/>
                </a:lnTo>
                <a:lnTo>
                  <a:pt x="779" y="350"/>
                </a:lnTo>
                <a:lnTo>
                  <a:pt x="806" y="332"/>
                </a:lnTo>
                <a:lnTo>
                  <a:pt x="830" y="298"/>
                </a:lnTo>
                <a:lnTo>
                  <a:pt x="855" y="256"/>
                </a:lnTo>
                <a:lnTo>
                  <a:pt x="882" y="271"/>
                </a:lnTo>
                <a:lnTo>
                  <a:pt x="906" y="329"/>
                </a:lnTo>
                <a:lnTo>
                  <a:pt x="930" y="410"/>
                </a:lnTo>
                <a:lnTo>
                  <a:pt x="957" y="410"/>
                </a:lnTo>
                <a:lnTo>
                  <a:pt x="981" y="374"/>
                </a:lnTo>
                <a:lnTo>
                  <a:pt x="1005" y="344"/>
                </a:lnTo>
                <a:lnTo>
                  <a:pt x="1032" y="314"/>
                </a:lnTo>
                <a:lnTo>
                  <a:pt x="1056" y="280"/>
                </a:lnTo>
                <a:lnTo>
                  <a:pt x="1080" y="250"/>
                </a:lnTo>
                <a:lnTo>
                  <a:pt x="1107" y="208"/>
                </a:lnTo>
                <a:lnTo>
                  <a:pt x="1131" y="160"/>
                </a:lnTo>
                <a:lnTo>
                  <a:pt x="1155" y="136"/>
                </a:lnTo>
                <a:lnTo>
                  <a:pt x="1183" y="148"/>
                </a:lnTo>
                <a:lnTo>
                  <a:pt x="1207" y="184"/>
                </a:lnTo>
                <a:lnTo>
                  <a:pt x="1234" y="208"/>
                </a:lnTo>
                <a:lnTo>
                  <a:pt x="1258" y="220"/>
                </a:lnTo>
                <a:lnTo>
                  <a:pt x="1282" y="229"/>
                </a:lnTo>
              </a:path>
            </a:pathLst>
          </a:custGeom>
          <a:noFill/>
          <a:ln w="31750" cap="flat">
            <a:solidFill>
              <a:srgbClr val="808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6" name="Freeform 92">
            <a:extLst>
              <a:ext uri="{FF2B5EF4-FFF2-40B4-BE49-F238E27FC236}">
                <a16:creationId xmlns:a16="http://schemas.microsoft.com/office/drawing/2014/main" id="{4E4B2E0F-6560-8E50-9F06-FA4C3629882F}"/>
              </a:ext>
            </a:extLst>
          </p:cNvPr>
          <p:cNvSpPr>
            <a:spLocks/>
          </p:cNvSpPr>
          <p:nvPr/>
        </p:nvSpPr>
        <p:spPr bwMode="auto">
          <a:xfrm>
            <a:off x="2785837" y="3339288"/>
            <a:ext cx="1196579" cy="706041"/>
          </a:xfrm>
          <a:custGeom>
            <a:avLst/>
            <a:gdLst/>
            <a:ahLst/>
            <a:cxnLst>
              <a:cxn ang="0">
                <a:pos x="24" y="298"/>
              </a:cxn>
              <a:cxn ang="0">
                <a:pos x="75" y="271"/>
              </a:cxn>
              <a:cxn ang="0">
                <a:pos x="123" y="256"/>
              </a:cxn>
              <a:cxn ang="0">
                <a:pos x="174" y="283"/>
              </a:cxn>
              <a:cxn ang="0">
                <a:pos x="226" y="286"/>
              </a:cxn>
              <a:cxn ang="0">
                <a:pos x="274" y="172"/>
              </a:cxn>
              <a:cxn ang="0">
                <a:pos x="325" y="45"/>
              </a:cxn>
              <a:cxn ang="0">
                <a:pos x="376" y="42"/>
              </a:cxn>
              <a:cxn ang="0">
                <a:pos x="424" y="0"/>
              </a:cxn>
              <a:cxn ang="0">
                <a:pos x="475" y="75"/>
              </a:cxn>
              <a:cxn ang="0">
                <a:pos x="526" y="84"/>
              </a:cxn>
              <a:cxn ang="0">
                <a:pos x="578" y="90"/>
              </a:cxn>
              <a:cxn ang="0">
                <a:pos x="626" y="75"/>
              </a:cxn>
              <a:cxn ang="0">
                <a:pos x="677" y="69"/>
              </a:cxn>
              <a:cxn ang="0">
                <a:pos x="728" y="51"/>
              </a:cxn>
              <a:cxn ang="0">
                <a:pos x="776" y="75"/>
              </a:cxn>
              <a:cxn ang="0">
                <a:pos x="827" y="57"/>
              </a:cxn>
              <a:cxn ang="0">
                <a:pos x="879" y="45"/>
              </a:cxn>
              <a:cxn ang="0">
                <a:pos x="930" y="57"/>
              </a:cxn>
              <a:cxn ang="0">
                <a:pos x="978" y="39"/>
              </a:cxn>
              <a:cxn ang="0">
                <a:pos x="1005" y="325"/>
              </a:cxn>
              <a:cxn ang="0">
                <a:pos x="954" y="247"/>
              </a:cxn>
              <a:cxn ang="0">
                <a:pos x="903" y="244"/>
              </a:cxn>
              <a:cxn ang="0">
                <a:pos x="851" y="232"/>
              </a:cxn>
              <a:cxn ang="0">
                <a:pos x="803" y="265"/>
              </a:cxn>
              <a:cxn ang="0">
                <a:pos x="752" y="265"/>
              </a:cxn>
              <a:cxn ang="0">
                <a:pos x="701" y="178"/>
              </a:cxn>
              <a:cxn ang="0">
                <a:pos x="653" y="208"/>
              </a:cxn>
              <a:cxn ang="0">
                <a:pos x="602" y="259"/>
              </a:cxn>
              <a:cxn ang="0">
                <a:pos x="551" y="277"/>
              </a:cxn>
              <a:cxn ang="0">
                <a:pos x="502" y="265"/>
              </a:cxn>
              <a:cxn ang="0">
                <a:pos x="451" y="223"/>
              </a:cxn>
              <a:cxn ang="0">
                <a:pos x="400" y="214"/>
              </a:cxn>
              <a:cxn ang="0">
                <a:pos x="349" y="241"/>
              </a:cxn>
              <a:cxn ang="0">
                <a:pos x="301" y="244"/>
              </a:cxn>
              <a:cxn ang="0">
                <a:pos x="250" y="401"/>
              </a:cxn>
              <a:cxn ang="0">
                <a:pos x="198" y="479"/>
              </a:cxn>
              <a:cxn ang="0">
                <a:pos x="150" y="509"/>
              </a:cxn>
              <a:cxn ang="0">
                <a:pos x="99" y="533"/>
              </a:cxn>
              <a:cxn ang="0">
                <a:pos x="48" y="572"/>
              </a:cxn>
              <a:cxn ang="0">
                <a:pos x="0" y="593"/>
              </a:cxn>
            </a:cxnLst>
            <a:rect l="0" t="0" r="r" b="b"/>
            <a:pathLst>
              <a:path w="1005" h="593">
                <a:moveTo>
                  <a:pt x="0" y="313"/>
                </a:moveTo>
                <a:lnTo>
                  <a:pt x="24" y="298"/>
                </a:lnTo>
                <a:lnTo>
                  <a:pt x="48" y="286"/>
                </a:lnTo>
                <a:lnTo>
                  <a:pt x="75" y="271"/>
                </a:lnTo>
                <a:lnTo>
                  <a:pt x="99" y="262"/>
                </a:lnTo>
                <a:lnTo>
                  <a:pt x="123" y="256"/>
                </a:lnTo>
                <a:lnTo>
                  <a:pt x="150" y="268"/>
                </a:lnTo>
                <a:lnTo>
                  <a:pt x="174" y="283"/>
                </a:lnTo>
                <a:lnTo>
                  <a:pt x="198" y="301"/>
                </a:lnTo>
                <a:lnTo>
                  <a:pt x="226" y="286"/>
                </a:lnTo>
                <a:lnTo>
                  <a:pt x="250" y="247"/>
                </a:lnTo>
                <a:lnTo>
                  <a:pt x="274" y="172"/>
                </a:lnTo>
                <a:lnTo>
                  <a:pt x="301" y="90"/>
                </a:lnTo>
                <a:lnTo>
                  <a:pt x="325" y="45"/>
                </a:lnTo>
                <a:lnTo>
                  <a:pt x="349" y="69"/>
                </a:lnTo>
                <a:lnTo>
                  <a:pt x="376" y="42"/>
                </a:lnTo>
                <a:lnTo>
                  <a:pt x="400" y="15"/>
                </a:lnTo>
                <a:lnTo>
                  <a:pt x="424" y="0"/>
                </a:lnTo>
                <a:lnTo>
                  <a:pt x="451" y="42"/>
                </a:lnTo>
                <a:lnTo>
                  <a:pt x="475" y="75"/>
                </a:lnTo>
                <a:lnTo>
                  <a:pt x="502" y="75"/>
                </a:lnTo>
                <a:lnTo>
                  <a:pt x="526" y="84"/>
                </a:lnTo>
                <a:lnTo>
                  <a:pt x="551" y="81"/>
                </a:lnTo>
                <a:lnTo>
                  <a:pt x="578" y="90"/>
                </a:lnTo>
                <a:lnTo>
                  <a:pt x="602" y="81"/>
                </a:lnTo>
                <a:lnTo>
                  <a:pt x="626" y="75"/>
                </a:lnTo>
                <a:lnTo>
                  <a:pt x="653" y="60"/>
                </a:lnTo>
                <a:lnTo>
                  <a:pt x="677" y="69"/>
                </a:lnTo>
                <a:lnTo>
                  <a:pt x="701" y="24"/>
                </a:lnTo>
                <a:lnTo>
                  <a:pt x="728" y="51"/>
                </a:lnTo>
                <a:lnTo>
                  <a:pt x="752" y="90"/>
                </a:lnTo>
                <a:lnTo>
                  <a:pt x="776" y="75"/>
                </a:lnTo>
                <a:lnTo>
                  <a:pt x="803" y="69"/>
                </a:lnTo>
                <a:lnTo>
                  <a:pt x="827" y="57"/>
                </a:lnTo>
                <a:lnTo>
                  <a:pt x="851" y="66"/>
                </a:lnTo>
                <a:lnTo>
                  <a:pt x="879" y="45"/>
                </a:lnTo>
                <a:lnTo>
                  <a:pt x="903" y="66"/>
                </a:lnTo>
                <a:lnTo>
                  <a:pt x="930" y="57"/>
                </a:lnTo>
                <a:lnTo>
                  <a:pt x="954" y="33"/>
                </a:lnTo>
                <a:lnTo>
                  <a:pt x="978" y="39"/>
                </a:lnTo>
                <a:lnTo>
                  <a:pt x="1005" y="36"/>
                </a:lnTo>
                <a:lnTo>
                  <a:pt x="1005" y="325"/>
                </a:lnTo>
                <a:lnTo>
                  <a:pt x="978" y="292"/>
                </a:lnTo>
                <a:lnTo>
                  <a:pt x="954" y="247"/>
                </a:lnTo>
                <a:lnTo>
                  <a:pt x="930" y="247"/>
                </a:lnTo>
                <a:lnTo>
                  <a:pt x="903" y="244"/>
                </a:lnTo>
                <a:lnTo>
                  <a:pt x="879" y="205"/>
                </a:lnTo>
                <a:lnTo>
                  <a:pt x="851" y="232"/>
                </a:lnTo>
                <a:lnTo>
                  <a:pt x="827" y="250"/>
                </a:lnTo>
                <a:lnTo>
                  <a:pt x="803" y="265"/>
                </a:lnTo>
                <a:lnTo>
                  <a:pt x="776" y="271"/>
                </a:lnTo>
                <a:lnTo>
                  <a:pt x="752" y="265"/>
                </a:lnTo>
                <a:lnTo>
                  <a:pt x="728" y="223"/>
                </a:lnTo>
                <a:lnTo>
                  <a:pt x="701" y="178"/>
                </a:lnTo>
                <a:lnTo>
                  <a:pt x="677" y="217"/>
                </a:lnTo>
                <a:lnTo>
                  <a:pt x="653" y="208"/>
                </a:lnTo>
                <a:lnTo>
                  <a:pt x="626" y="244"/>
                </a:lnTo>
                <a:lnTo>
                  <a:pt x="602" y="259"/>
                </a:lnTo>
                <a:lnTo>
                  <a:pt x="578" y="271"/>
                </a:lnTo>
                <a:lnTo>
                  <a:pt x="551" y="277"/>
                </a:lnTo>
                <a:lnTo>
                  <a:pt x="526" y="268"/>
                </a:lnTo>
                <a:lnTo>
                  <a:pt x="502" y="265"/>
                </a:lnTo>
                <a:lnTo>
                  <a:pt x="475" y="265"/>
                </a:lnTo>
                <a:lnTo>
                  <a:pt x="451" y="223"/>
                </a:lnTo>
                <a:lnTo>
                  <a:pt x="424" y="193"/>
                </a:lnTo>
                <a:lnTo>
                  <a:pt x="400" y="214"/>
                </a:lnTo>
                <a:lnTo>
                  <a:pt x="376" y="226"/>
                </a:lnTo>
                <a:lnTo>
                  <a:pt x="349" y="241"/>
                </a:lnTo>
                <a:lnTo>
                  <a:pt x="325" y="208"/>
                </a:lnTo>
                <a:lnTo>
                  <a:pt x="301" y="244"/>
                </a:lnTo>
                <a:lnTo>
                  <a:pt x="274" y="337"/>
                </a:lnTo>
                <a:lnTo>
                  <a:pt x="250" y="401"/>
                </a:lnTo>
                <a:lnTo>
                  <a:pt x="226" y="458"/>
                </a:lnTo>
                <a:lnTo>
                  <a:pt x="198" y="479"/>
                </a:lnTo>
                <a:lnTo>
                  <a:pt x="174" y="497"/>
                </a:lnTo>
                <a:lnTo>
                  <a:pt x="150" y="509"/>
                </a:lnTo>
                <a:lnTo>
                  <a:pt x="123" y="512"/>
                </a:lnTo>
                <a:lnTo>
                  <a:pt x="99" y="533"/>
                </a:lnTo>
                <a:lnTo>
                  <a:pt x="75" y="554"/>
                </a:lnTo>
                <a:lnTo>
                  <a:pt x="48" y="572"/>
                </a:lnTo>
                <a:lnTo>
                  <a:pt x="24" y="581"/>
                </a:lnTo>
                <a:lnTo>
                  <a:pt x="0" y="593"/>
                </a:lnTo>
                <a:lnTo>
                  <a:pt x="0" y="313"/>
                </a:lnTo>
                <a:close/>
              </a:path>
            </a:pathLst>
          </a:custGeom>
          <a:solidFill>
            <a:srgbClr val="00CD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48DE0D64-64C3-0519-75CB-86135EBE8A73}"/>
              </a:ext>
            </a:extLst>
          </p:cNvPr>
          <p:cNvSpPr>
            <a:spLocks/>
          </p:cNvSpPr>
          <p:nvPr/>
        </p:nvSpPr>
        <p:spPr bwMode="auto">
          <a:xfrm>
            <a:off x="2785837" y="3453588"/>
            <a:ext cx="1196579" cy="427435"/>
          </a:xfrm>
          <a:custGeom>
            <a:avLst/>
            <a:gdLst/>
            <a:ahLst/>
            <a:cxnLst>
              <a:cxn ang="0">
                <a:pos x="0" y="359"/>
              </a:cxn>
              <a:cxn ang="0">
                <a:pos x="24" y="344"/>
              </a:cxn>
              <a:cxn ang="0">
                <a:pos x="48" y="335"/>
              </a:cxn>
              <a:cxn ang="0">
                <a:pos x="75" y="317"/>
              </a:cxn>
              <a:cxn ang="0">
                <a:pos x="99" y="302"/>
              </a:cxn>
              <a:cxn ang="0">
                <a:pos x="123" y="289"/>
              </a:cxn>
              <a:cxn ang="0">
                <a:pos x="150" y="292"/>
              </a:cxn>
              <a:cxn ang="0">
                <a:pos x="174" y="296"/>
              </a:cxn>
              <a:cxn ang="0">
                <a:pos x="198" y="296"/>
              </a:cxn>
              <a:cxn ang="0">
                <a:pos x="226" y="277"/>
              </a:cxn>
              <a:cxn ang="0">
                <a:pos x="250" y="229"/>
              </a:cxn>
              <a:cxn ang="0">
                <a:pos x="274" y="157"/>
              </a:cxn>
              <a:cxn ang="0">
                <a:pos x="301" y="73"/>
              </a:cxn>
              <a:cxn ang="0">
                <a:pos x="325" y="31"/>
              </a:cxn>
              <a:cxn ang="0">
                <a:pos x="349" y="58"/>
              </a:cxn>
              <a:cxn ang="0">
                <a:pos x="376" y="37"/>
              </a:cxn>
              <a:cxn ang="0">
                <a:pos x="400" y="19"/>
              </a:cxn>
              <a:cxn ang="0">
                <a:pos x="424" y="0"/>
              </a:cxn>
              <a:cxn ang="0">
                <a:pos x="451" y="37"/>
              </a:cxn>
              <a:cxn ang="0">
                <a:pos x="475" y="76"/>
              </a:cxn>
              <a:cxn ang="0">
                <a:pos x="502" y="73"/>
              </a:cxn>
              <a:cxn ang="0">
                <a:pos x="526" y="79"/>
              </a:cxn>
              <a:cxn ang="0">
                <a:pos x="551" y="82"/>
              </a:cxn>
              <a:cxn ang="0">
                <a:pos x="578" y="85"/>
              </a:cxn>
              <a:cxn ang="0">
                <a:pos x="602" y="76"/>
              </a:cxn>
              <a:cxn ang="0">
                <a:pos x="626" y="64"/>
              </a:cxn>
              <a:cxn ang="0">
                <a:pos x="653" y="40"/>
              </a:cxn>
              <a:cxn ang="0">
                <a:pos x="677" y="49"/>
              </a:cxn>
              <a:cxn ang="0">
                <a:pos x="701" y="3"/>
              </a:cxn>
              <a:cxn ang="0">
                <a:pos x="728" y="40"/>
              </a:cxn>
              <a:cxn ang="0">
                <a:pos x="752" y="82"/>
              </a:cxn>
              <a:cxn ang="0">
                <a:pos x="776" y="79"/>
              </a:cxn>
              <a:cxn ang="0">
                <a:pos x="803" y="70"/>
              </a:cxn>
              <a:cxn ang="0">
                <a:pos x="827" y="58"/>
              </a:cxn>
              <a:cxn ang="0">
                <a:pos x="851" y="52"/>
              </a:cxn>
              <a:cxn ang="0">
                <a:pos x="879" y="31"/>
              </a:cxn>
              <a:cxn ang="0">
                <a:pos x="903" y="61"/>
              </a:cxn>
              <a:cxn ang="0">
                <a:pos x="930" y="55"/>
              </a:cxn>
              <a:cxn ang="0">
                <a:pos x="954" y="43"/>
              </a:cxn>
              <a:cxn ang="0">
                <a:pos x="978" y="70"/>
              </a:cxn>
              <a:cxn ang="0">
                <a:pos x="1005" y="85"/>
              </a:cxn>
            </a:cxnLst>
            <a:rect l="0" t="0" r="r" b="b"/>
            <a:pathLst>
              <a:path w="1005" h="359">
                <a:moveTo>
                  <a:pt x="0" y="359"/>
                </a:moveTo>
                <a:lnTo>
                  <a:pt x="24" y="344"/>
                </a:lnTo>
                <a:lnTo>
                  <a:pt x="48" y="335"/>
                </a:lnTo>
                <a:lnTo>
                  <a:pt x="75" y="317"/>
                </a:lnTo>
                <a:lnTo>
                  <a:pt x="99" y="302"/>
                </a:lnTo>
                <a:lnTo>
                  <a:pt x="123" y="289"/>
                </a:lnTo>
                <a:lnTo>
                  <a:pt x="150" y="292"/>
                </a:lnTo>
                <a:lnTo>
                  <a:pt x="174" y="296"/>
                </a:lnTo>
                <a:lnTo>
                  <a:pt x="198" y="296"/>
                </a:lnTo>
                <a:lnTo>
                  <a:pt x="226" y="277"/>
                </a:lnTo>
                <a:lnTo>
                  <a:pt x="250" y="229"/>
                </a:lnTo>
                <a:lnTo>
                  <a:pt x="274" y="157"/>
                </a:lnTo>
                <a:lnTo>
                  <a:pt x="301" y="73"/>
                </a:lnTo>
                <a:lnTo>
                  <a:pt x="325" y="31"/>
                </a:lnTo>
                <a:lnTo>
                  <a:pt x="349" y="58"/>
                </a:lnTo>
                <a:lnTo>
                  <a:pt x="376" y="37"/>
                </a:lnTo>
                <a:lnTo>
                  <a:pt x="400" y="19"/>
                </a:lnTo>
                <a:lnTo>
                  <a:pt x="424" y="0"/>
                </a:lnTo>
                <a:lnTo>
                  <a:pt x="451" y="37"/>
                </a:lnTo>
                <a:lnTo>
                  <a:pt x="475" y="76"/>
                </a:lnTo>
                <a:lnTo>
                  <a:pt x="502" y="73"/>
                </a:lnTo>
                <a:lnTo>
                  <a:pt x="526" y="79"/>
                </a:lnTo>
                <a:lnTo>
                  <a:pt x="551" y="82"/>
                </a:lnTo>
                <a:lnTo>
                  <a:pt x="578" y="85"/>
                </a:lnTo>
                <a:lnTo>
                  <a:pt x="602" y="76"/>
                </a:lnTo>
                <a:lnTo>
                  <a:pt x="626" y="64"/>
                </a:lnTo>
                <a:lnTo>
                  <a:pt x="653" y="40"/>
                </a:lnTo>
                <a:lnTo>
                  <a:pt x="677" y="49"/>
                </a:lnTo>
                <a:lnTo>
                  <a:pt x="701" y="3"/>
                </a:lnTo>
                <a:lnTo>
                  <a:pt x="728" y="40"/>
                </a:lnTo>
                <a:lnTo>
                  <a:pt x="752" y="82"/>
                </a:lnTo>
                <a:lnTo>
                  <a:pt x="776" y="79"/>
                </a:lnTo>
                <a:lnTo>
                  <a:pt x="803" y="70"/>
                </a:lnTo>
                <a:lnTo>
                  <a:pt x="827" y="58"/>
                </a:lnTo>
                <a:lnTo>
                  <a:pt x="851" y="52"/>
                </a:lnTo>
                <a:lnTo>
                  <a:pt x="879" y="31"/>
                </a:lnTo>
                <a:lnTo>
                  <a:pt x="903" y="61"/>
                </a:lnTo>
                <a:lnTo>
                  <a:pt x="930" y="55"/>
                </a:lnTo>
                <a:lnTo>
                  <a:pt x="954" y="43"/>
                </a:lnTo>
                <a:lnTo>
                  <a:pt x="978" y="70"/>
                </a:lnTo>
                <a:lnTo>
                  <a:pt x="1005" y="85"/>
                </a:lnTo>
              </a:path>
            </a:pathLst>
          </a:custGeom>
          <a:noFill/>
          <a:ln w="31750" cap="flat">
            <a:solidFill>
              <a:srgbClr val="00CD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3206D8A8-8C17-9FC1-2DDF-734F1F7303BE}"/>
              </a:ext>
            </a:extLst>
          </p:cNvPr>
          <p:cNvSpPr>
            <a:spLocks/>
          </p:cNvSpPr>
          <p:nvPr/>
        </p:nvSpPr>
        <p:spPr bwMode="auto">
          <a:xfrm>
            <a:off x="3502594" y="2615388"/>
            <a:ext cx="1554956" cy="935831"/>
          </a:xfrm>
          <a:custGeom>
            <a:avLst/>
            <a:gdLst/>
            <a:ahLst/>
            <a:cxnLst>
              <a:cxn ang="0">
                <a:pos x="24" y="470"/>
              </a:cxn>
              <a:cxn ang="0">
                <a:pos x="75" y="455"/>
              </a:cxn>
              <a:cxn ang="0">
                <a:pos x="126" y="400"/>
              </a:cxn>
              <a:cxn ang="0">
                <a:pos x="174" y="358"/>
              </a:cxn>
              <a:cxn ang="0">
                <a:pos x="225" y="367"/>
              </a:cxn>
              <a:cxn ang="0">
                <a:pos x="277" y="325"/>
              </a:cxn>
              <a:cxn ang="0">
                <a:pos x="328" y="280"/>
              </a:cxn>
              <a:cxn ang="0">
                <a:pos x="376" y="232"/>
              </a:cxn>
              <a:cxn ang="0">
                <a:pos x="427" y="117"/>
              </a:cxn>
              <a:cxn ang="0">
                <a:pos x="478" y="33"/>
              </a:cxn>
              <a:cxn ang="0">
                <a:pos x="526" y="9"/>
              </a:cxn>
              <a:cxn ang="0">
                <a:pos x="577" y="24"/>
              </a:cxn>
              <a:cxn ang="0">
                <a:pos x="629" y="84"/>
              </a:cxn>
              <a:cxn ang="0">
                <a:pos x="677" y="129"/>
              </a:cxn>
              <a:cxn ang="0">
                <a:pos x="728" y="148"/>
              </a:cxn>
              <a:cxn ang="0">
                <a:pos x="779" y="157"/>
              </a:cxn>
              <a:cxn ang="0">
                <a:pos x="830" y="154"/>
              </a:cxn>
              <a:cxn ang="0">
                <a:pos x="878" y="126"/>
              </a:cxn>
              <a:cxn ang="0">
                <a:pos x="930" y="75"/>
              </a:cxn>
              <a:cxn ang="0">
                <a:pos x="981" y="69"/>
              </a:cxn>
              <a:cxn ang="0">
                <a:pos x="1029" y="69"/>
              </a:cxn>
              <a:cxn ang="0">
                <a:pos x="1080" y="105"/>
              </a:cxn>
              <a:cxn ang="0">
                <a:pos x="1131" y="145"/>
              </a:cxn>
              <a:cxn ang="0">
                <a:pos x="1179" y="114"/>
              </a:cxn>
              <a:cxn ang="0">
                <a:pos x="1230" y="87"/>
              </a:cxn>
              <a:cxn ang="0">
                <a:pos x="1282" y="66"/>
              </a:cxn>
              <a:cxn ang="0">
                <a:pos x="1306" y="524"/>
              </a:cxn>
              <a:cxn ang="0">
                <a:pos x="1255" y="494"/>
              </a:cxn>
              <a:cxn ang="0">
                <a:pos x="1206" y="458"/>
              </a:cxn>
              <a:cxn ang="0">
                <a:pos x="1155" y="412"/>
              </a:cxn>
              <a:cxn ang="0">
                <a:pos x="1104" y="340"/>
              </a:cxn>
              <a:cxn ang="0">
                <a:pos x="1056" y="265"/>
              </a:cxn>
              <a:cxn ang="0">
                <a:pos x="1005" y="256"/>
              </a:cxn>
              <a:cxn ang="0">
                <a:pos x="954" y="253"/>
              </a:cxn>
              <a:cxn ang="0">
                <a:pos x="905" y="247"/>
              </a:cxn>
              <a:cxn ang="0">
                <a:pos x="854" y="325"/>
              </a:cxn>
              <a:cxn ang="0">
                <a:pos x="803" y="340"/>
              </a:cxn>
              <a:cxn ang="0">
                <a:pos x="752" y="334"/>
              </a:cxn>
              <a:cxn ang="0">
                <a:pos x="704" y="316"/>
              </a:cxn>
              <a:cxn ang="0">
                <a:pos x="653" y="304"/>
              </a:cxn>
              <a:cxn ang="0">
                <a:pos x="602" y="265"/>
              </a:cxn>
              <a:cxn ang="0">
                <a:pos x="553" y="217"/>
              </a:cxn>
              <a:cxn ang="0">
                <a:pos x="502" y="202"/>
              </a:cxn>
              <a:cxn ang="0">
                <a:pos x="451" y="283"/>
              </a:cxn>
              <a:cxn ang="0">
                <a:pos x="403" y="364"/>
              </a:cxn>
              <a:cxn ang="0">
                <a:pos x="352" y="443"/>
              </a:cxn>
              <a:cxn ang="0">
                <a:pos x="301" y="497"/>
              </a:cxn>
              <a:cxn ang="0">
                <a:pos x="249" y="539"/>
              </a:cxn>
              <a:cxn ang="0">
                <a:pos x="201" y="563"/>
              </a:cxn>
              <a:cxn ang="0">
                <a:pos x="150" y="593"/>
              </a:cxn>
              <a:cxn ang="0">
                <a:pos x="99" y="674"/>
              </a:cxn>
              <a:cxn ang="0">
                <a:pos x="51" y="747"/>
              </a:cxn>
              <a:cxn ang="0">
                <a:pos x="0" y="786"/>
              </a:cxn>
            </a:cxnLst>
            <a:rect l="0" t="0" r="r" b="b"/>
            <a:pathLst>
              <a:path w="1306" h="786">
                <a:moveTo>
                  <a:pt x="0" y="470"/>
                </a:moveTo>
                <a:lnTo>
                  <a:pt x="24" y="470"/>
                </a:lnTo>
                <a:lnTo>
                  <a:pt x="51" y="479"/>
                </a:lnTo>
                <a:lnTo>
                  <a:pt x="75" y="455"/>
                </a:lnTo>
                <a:lnTo>
                  <a:pt x="99" y="434"/>
                </a:lnTo>
                <a:lnTo>
                  <a:pt x="126" y="400"/>
                </a:lnTo>
                <a:lnTo>
                  <a:pt x="150" y="376"/>
                </a:lnTo>
                <a:lnTo>
                  <a:pt x="174" y="358"/>
                </a:lnTo>
                <a:lnTo>
                  <a:pt x="201" y="364"/>
                </a:lnTo>
                <a:lnTo>
                  <a:pt x="225" y="367"/>
                </a:lnTo>
                <a:lnTo>
                  <a:pt x="249" y="352"/>
                </a:lnTo>
                <a:lnTo>
                  <a:pt x="277" y="325"/>
                </a:lnTo>
                <a:lnTo>
                  <a:pt x="301" y="313"/>
                </a:lnTo>
                <a:lnTo>
                  <a:pt x="328" y="280"/>
                </a:lnTo>
                <a:lnTo>
                  <a:pt x="352" y="256"/>
                </a:lnTo>
                <a:lnTo>
                  <a:pt x="376" y="232"/>
                </a:lnTo>
                <a:lnTo>
                  <a:pt x="403" y="169"/>
                </a:lnTo>
                <a:lnTo>
                  <a:pt x="427" y="117"/>
                </a:lnTo>
                <a:lnTo>
                  <a:pt x="451" y="75"/>
                </a:lnTo>
                <a:lnTo>
                  <a:pt x="478" y="33"/>
                </a:lnTo>
                <a:lnTo>
                  <a:pt x="502" y="0"/>
                </a:lnTo>
                <a:lnTo>
                  <a:pt x="526" y="9"/>
                </a:lnTo>
                <a:lnTo>
                  <a:pt x="553" y="15"/>
                </a:lnTo>
                <a:lnTo>
                  <a:pt x="577" y="24"/>
                </a:lnTo>
                <a:lnTo>
                  <a:pt x="602" y="51"/>
                </a:lnTo>
                <a:lnTo>
                  <a:pt x="629" y="84"/>
                </a:lnTo>
                <a:lnTo>
                  <a:pt x="653" y="129"/>
                </a:lnTo>
                <a:lnTo>
                  <a:pt x="677" y="129"/>
                </a:lnTo>
                <a:lnTo>
                  <a:pt x="704" y="132"/>
                </a:lnTo>
                <a:lnTo>
                  <a:pt x="728" y="148"/>
                </a:lnTo>
                <a:lnTo>
                  <a:pt x="752" y="163"/>
                </a:lnTo>
                <a:lnTo>
                  <a:pt x="779" y="157"/>
                </a:lnTo>
                <a:lnTo>
                  <a:pt x="803" y="172"/>
                </a:lnTo>
                <a:lnTo>
                  <a:pt x="830" y="154"/>
                </a:lnTo>
                <a:lnTo>
                  <a:pt x="854" y="145"/>
                </a:lnTo>
                <a:lnTo>
                  <a:pt x="878" y="126"/>
                </a:lnTo>
                <a:lnTo>
                  <a:pt x="905" y="78"/>
                </a:lnTo>
                <a:lnTo>
                  <a:pt x="930" y="75"/>
                </a:lnTo>
                <a:lnTo>
                  <a:pt x="954" y="78"/>
                </a:lnTo>
                <a:lnTo>
                  <a:pt x="981" y="69"/>
                </a:lnTo>
                <a:lnTo>
                  <a:pt x="1005" y="72"/>
                </a:lnTo>
                <a:lnTo>
                  <a:pt x="1029" y="69"/>
                </a:lnTo>
                <a:lnTo>
                  <a:pt x="1056" y="81"/>
                </a:lnTo>
                <a:lnTo>
                  <a:pt x="1080" y="105"/>
                </a:lnTo>
                <a:lnTo>
                  <a:pt x="1104" y="135"/>
                </a:lnTo>
                <a:lnTo>
                  <a:pt x="1131" y="145"/>
                </a:lnTo>
                <a:lnTo>
                  <a:pt x="1155" y="129"/>
                </a:lnTo>
                <a:lnTo>
                  <a:pt x="1179" y="114"/>
                </a:lnTo>
                <a:lnTo>
                  <a:pt x="1206" y="99"/>
                </a:lnTo>
                <a:lnTo>
                  <a:pt x="1230" y="87"/>
                </a:lnTo>
                <a:lnTo>
                  <a:pt x="1255" y="75"/>
                </a:lnTo>
                <a:lnTo>
                  <a:pt x="1282" y="66"/>
                </a:lnTo>
                <a:lnTo>
                  <a:pt x="1306" y="57"/>
                </a:lnTo>
                <a:lnTo>
                  <a:pt x="1306" y="524"/>
                </a:lnTo>
                <a:lnTo>
                  <a:pt x="1282" y="509"/>
                </a:lnTo>
                <a:lnTo>
                  <a:pt x="1255" y="494"/>
                </a:lnTo>
                <a:lnTo>
                  <a:pt x="1230" y="476"/>
                </a:lnTo>
                <a:lnTo>
                  <a:pt x="1206" y="458"/>
                </a:lnTo>
                <a:lnTo>
                  <a:pt x="1179" y="437"/>
                </a:lnTo>
                <a:lnTo>
                  <a:pt x="1155" y="412"/>
                </a:lnTo>
                <a:lnTo>
                  <a:pt x="1131" y="379"/>
                </a:lnTo>
                <a:lnTo>
                  <a:pt x="1104" y="340"/>
                </a:lnTo>
                <a:lnTo>
                  <a:pt x="1080" y="301"/>
                </a:lnTo>
                <a:lnTo>
                  <a:pt x="1056" y="265"/>
                </a:lnTo>
                <a:lnTo>
                  <a:pt x="1029" y="253"/>
                </a:lnTo>
                <a:lnTo>
                  <a:pt x="1005" y="256"/>
                </a:lnTo>
                <a:lnTo>
                  <a:pt x="981" y="253"/>
                </a:lnTo>
                <a:lnTo>
                  <a:pt x="954" y="253"/>
                </a:lnTo>
                <a:lnTo>
                  <a:pt x="930" y="253"/>
                </a:lnTo>
                <a:lnTo>
                  <a:pt x="905" y="247"/>
                </a:lnTo>
                <a:lnTo>
                  <a:pt x="878" y="295"/>
                </a:lnTo>
                <a:lnTo>
                  <a:pt x="854" y="325"/>
                </a:lnTo>
                <a:lnTo>
                  <a:pt x="830" y="322"/>
                </a:lnTo>
                <a:lnTo>
                  <a:pt x="803" y="340"/>
                </a:lnTo>
                <a:lnTo>
                  <a:pt x="779" y="325"/>
                </a:lnTo>
                <a:lnTo>
                  <a:pt x="752" y="334"/>
                </a:lnTo>
                <a:lnTo>
                  <a:pt x="728" y="322"/>
                </a:lnTo>
                <a:lnTo>
                  <a:pt x="704" y="316"/>
                </a:lnTo>
                <a:lnTo>
                  <a:pt x="677" y="298"/>
                </a:lnTo>
                <a:lnTo>
                  <a:pt x="653" y="304"/>
                </a:lnTo>
                <a:lnTo>
                  <a:pt x="629" y="289"/>
                </a:lnTo>
                <a:lnTo>
                  <a:pt x="602" y="265"/>
                </a:lnTo>
                <a:lnTo>
                  <a:pt x="577" y="229"/>
                </a:lnTo>
                <a:lnTo>
                  <a:pt x="553" y="217"/>
                </a:lnTo>
                <a:lnTo>
                  <a:pt x="526" y="211"/>
                </a:lnTo>
                <a:lnTo>
                  <a:pt x="502" y="202"/>
                </a:lnTo>
                <a:lnTo>
                  <a:pt x="478" y="238"/>
                </a:lnTo>
                <a:lnTo>
                  <a:pt x="451" y="283"/>
                </a:lnTo>
                <a:lnTo>
                  <a:pt x="427" y="328"/>
                </a:lnTo>
                <a:lnTo>
                  <a:pt x="403" y="364"/>
                </a:lnTo>
                <a:lnTo>
                  <a:pt x="376" y="418"/>
                </a:lnTo>
                <a:lnTo>
                  <a:pt x="352" y="443"/>
                </a:lnTo>
                <a:lnTo>
                  <a:pt x="328" y="461"/>
                </a:lnTo>
                <a:lnTo>
                  <a:pt x="301" y="497"/>
                </a:lnTo>
                <a:lnTo>
                  <a:pt x="277" y="506"/>
                </a:lnTo>
                <a:lnTo>
                  <a:pt x="249" y="539"/>
                </a:lnTo>
                <a:lnTo>
                  <a:pt x="225" y="563"/>
                </a:lnTo>
                <a:lnTo>
                  <a:pt x="201" y="563"/>
                </a:lnTo>
                <a:lnTo>
                  <a:pt x="174" y="569"/>
                </a:lnTo>
                <a:lnTo>
                  <a:pt x="150" y="593"/>
                </a:lnTo>
                <a:lnTo>
                  <a:pt x="126" y="626"/>
                </a:lnTo>
                <a:lnTo>
                  <a:pt x="99" y="674"/>
                </a:lnTo>
                <a:lnTo>
                  <a:pt x="75" y="714"/>
                </a:lnTo>
                <a:lnTo>
                  <a:pt x="51" y="747"/>
                </a:lnTo>
                <a:lnTo>
                  <a:pt x="24" y="753"/>
                </a:lnTo>
                <a:lnTo>
                  <a:pt x="0" y="786"/>
                </a:lnTo>
                <a:lnTo>
                  <a:pt x="0" y="470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89" name="Freeform 75">
            <a:extLst>
              <a:ext uri="{FF2B5EF4-FFF2-40B4-BE49-F238E27FC236}">
                <a16:creationId xmlns:a16="http://schemas.microsoft.com/office/drawing/2014/main" id="{B6916E93-B878-4C4B-4395-9BEACE531F0E}"/>
              </a:ext>
            </a:extLst>
          </p:cNvPr>
          <p:cNvSpPr>
            <a:spLocks/>
          </p:cNvSpPr>
          <p:nvPr/>
        </p:nvSpPr>
        <p:spPr bwMode="auto">
          <a:xfrm>
            <a:off x="3502594" y="2736832"/>
            <a:ext cx="1554956" cy="627460"/>
          </a:xfrm>
          <a:custGeom>
            <a:avLst/>
            <a:gdLst/>
            <a:ahLst/>
            <a:cxnLst>
              <a:cxn ang="0">
                <a:pos x="0" y="527"/>
              </a:cxn>
              <a:cxn ang="0">
                <a:pos x="24" y="509"/>
              </a:cxn>
              <a:cxn ang="0">
                <a:pos x="51" y="512"/>
              </a:cxn>
              <a:cxn ang="0">
                <a:pos x="75" y="482"/>
              </a:cxn>
              <a:cxn ang="0">
                <a:pos x="99" y="452"/>
              </a:cxn>
              <a:cxn ang="0">
                <a:pos x="126" y="410"/>
              </a:cxn>
              <a:cxn ang="0">
                <a:pos x="150" y="383"/>
              </a:cxn>
              <a:cxn ang="0">
                <a:pos x="174" y="362"/>
              </a:cxn>
              <a:cxn ang="0">
                <a:pos x="201" y="362"/>
              </a:cxn>
              <a:cxn ang="0">
                <a:pos x="225" y="362"/>
              </a:cxn>
              <a:cxn ang="0">
                <a:pos x="249" y="344"/>
              </a:cxn>
              <a:cxn ang="0">
                <a:pos x="277" y="313"/>
              </a:cxn>
              <a:cxn ang="0">
                <a:pos x="301" y="304"/>
              </a:cxn>
              <a:cxn ang="0">
                <a:pos x="328" y="268"/>
              </a:cxn>
              <a:cxn ang="0">
                <a:pos x="352" y="247"/>
              </a:cxn>
              <a:cxn ang="0">
                <a:pos x="376" y="223"/>
              </a:cxn>
              <a:cxn ang="0">
                <a:pos x="403" y="163"/>
              </a:cxn>
              <a:cxn ang="0">
                <a:pos x="427" y="121"/>
              </a:cxn>
              <a:cxn ang="0">
                <a:pos x="451" y="76"/>
              </a:cxn>
              <a:cxn ang="0">
                <a:pos x="478" y="33"/>
              </a:cxn>
              <a:cxn ang="0">
                <a:pos x="502" y="0"/>
              </a:cxn>
              <a:cxn ang="0">
                <a:pos x="526" y="6"/>
              </a:cxn>
              <a:cxn ang="0">
                <a:pos x="553" y="15"/>
              </a:cxn>
              <a:cxn ang="0">
                <a:pos x="577" y="24"/>
              </a:cxn>
              <a:cxn ang="0">
                <a:pos x="602" y="58"/>
              </a:cxn>
              <a:cxn ang="0">
                <a:pos x="629" y="85"/>
              </a:cxn>
              <a:cxn ang="0">
                <a:pos x="653" y="115"/>
              </a:cxn>
              <a:cxn ang="0">
                <a:pos x="677" y="112"/>
              </a:cxn>
              <a:cxn ang="0">
                <a:pos x="704" y="124"/>
              </a:cxn>
              <a:cxn ang="0">
                <a:pos x="728" y="133"/>
              </a:cxn>
              <a:cxn ang="0">
                <a:pos x="752" y="145"/>
              </a:cxn>
              <a:cxn ang="0">
                <a:pos x="779" y="139"/>
              </a:cxn>
              <a:cxn ang="0">
                <a:pos x="803" y="154"/>
              </a:cxn>
              <a:cxn ang="0">
                <a:pos x="830" y="136"/>
              </a:cxn>
              <a:cxn ang="0">
                <a:pos x="854" y="133"/>
              </a:cxn>
              <a:cxn ang="0">
                <a:pos x="878" y="109"/>
              </a:cxn>
              <a:cxn ang="0">
                <a:pos x="905" y="61"/>
              </a:cxn>
              <a:cxn ang="0">
                <a:pos x="930" y="64"/>
              </a:cxn>
              <a:cxn ang="0">
                <a:pos x="954" y="64"/>
              </a:cxn>
              <a:cxn ang="0">
                <a:pos x="981" y="61"/>
              </a:cxn>
              <a:cxn ang="0">
                <a:pos x="1005" y="61"/>
              </a:cxn>
              <a:cxn ang="0">
                <a:pos x="1029" y="61"/>
              </a:cxn>
              <a:cxn ang="0">
                <a:pos x="1056" y="73"/>
              </a:cxn>
              <a:cxn ang="0">
                <a:pos x="1080" y="103"/>
              </a:cxn>
              <a:cxn ang="0">
                <a:pos x="1104" y="136"/>
              </a:cxn>
              <a:cxn ang="0">
                <a:pos x="1131" y="160"/>
              </a:cxn>
              <a:cxn ang="0">
                <a:pos x="1155" y="169"/>
              </a:cxn>
              <a:cxn ang="0">
                <a:pos x="1179" y="172"/>
              </a:cxn>
              <a:cxn ang="0">
                <a:pos x="1206" y="175"/>
              </a:cxn>
              <a:cxn ang="0">
                <a:pos x="1230" y="178"/>
              </a:cxn>
              <a:cxn ang="0">
                <a:pos x="1255" y="184"/>
              </a:cxn>
              <a:cxn ang="0">
                <a:pos x="1282" y="187"/>
              </a:cxn>
              <a:cxn ang="0">
                <a:pos x="1306" y="190"/>
              </a:cxn>
            </a:cxnLst>
            <a:rect l="0" t="0" r="r" b="b"/>
            <a:pathLst>
              <a:path w="1306" h="527">
                <a:moveTo>
                  <a:pt x="0" y="527"/>
                </a:moveTo>
                <a:lnTo>
                  <a:pt x="24" y="509"/>
                </a:lnTo>
                <a:lnTo>
                  <a:pt x="51" y="512"/>
                </a:lnTo>
                <a:lnTo>
                  <a:pt x="75" y="482"/>
                </a:lnTo>
                <a:lnTo>
                  <a:pt x="99" y="452"/>
                </a:lnTo>
                <a:lnTo>
                  <a:pt x="126" y="410"/>
                </a:lnTo>
                <a:lnTo>
                  <a:pt x="150" y="383"/>
                </a:lnTo>
                <a:lnTo>
                  <a:pt x="174" y="362"/>
                </a:lnTo>
                <a:lnTo>
                  <a:pt x="201" y="362"/>
                </a:lnTo>
                <a:lnTo>
                  <a:pt x="225" y="362"/>
                </a:lnTo>
                <a:lnTo>
                  <a:pt x="249" y="344"/>
                </a:lnTo>
                <a:lnTo>
                  <a:pt x="277" y="313"/>
                </a:lnTo>
                <a:lnTo>
                  <a:pt x="301" y="304"/>
                </a:lnTo>
                <a:lnTo>
                  <a:pt x="328" y="268"/>
                </a:lnTo>
                <a:lnTo>
                  <a:pt x="352" y="247"/>
                </a:lnTo>
                <a:lnTo>
                  <a:pt x="376" y="223"/>
                </a:lnTo>
                <a:lnTo>
                  <a:pt x="403" y="163"/>
                </a:lnTo>
                <a:lnTo>
                  <a:pt x="427" y="121"/>
                </a:lnTo>
                <a:lnTo>
                  <a:pt x="451" y="76"/>
                </a:lnTo>
                <a:lnTo>
                  <a:pt x="478" y="33"/>
                </a:lnTo>
                <a:lnTo>
                  <a:pt x="502" y="0"/>
                </a:lnTo>
                <a:lnTo>
                  <a:pt x="526" y="6"/>
                </a:lnTo>
                <a:lnTo>
                  <a:pt x="553" y="15"/>
                </a:lnTo>
                <a:lnTo>
                  <a:pt x="577" y="24"/>
                </a:lnTo>
                <a:lnTo>
                  <a:pt x="602" y="58"/>
                </a:lnTo>
                <a:lnTo>
                  <a:pt x="629" y="85"/>
                </a:lnTo>
                <a:lnTo>
                  <a:pt x="653" y="115"/>
                </a:lnTo>
                <a:lnTo>
                  <a:pt x="677" y="112"/>
                </a:lnTo>
                <a:lnTo>
                  <a:pt x="704" y="124"/>
                </a:lnTo>
                <a:lnTo>
                  <a:pt x="728" y="133"/>
                </a:lnTo>
                <a:lnTo>
                  <a:pt x="752" y="145"/>
                </a:lnTo>
                <a:lnTo>
                  <a:pt x="779" y="139"/>
                </a:lnTo>
                <a:lnTo>
                  <a:pt x="803" y="154"/>
                </a:lnTo>
                <a:lnTo>
                  <a:pt x="830" y="136"/>
                </a:lnTo>
                <a:lnTo>
                  <a:pt x="854" y="133"/>
                </a:lnTo>
                <a:lnTo>
                  <a:pt x="878" y="109"/>
                </a:lnTo>
                <a:lnTo>
                  <a:pt x="905" y="61"/>
                </a:lnTo>
                <a:lnTo>
                  <a:pt x="930" y="64"/>
                </a:lnTo>
                <a:lnTo>
                  <a:pt x="954" y="64"/>
                </a:lnTo>
                <a:lnTo>
                  <a:pt x="981" y="61"/>
                </a:lnTo>
                <a:lnTo>
                  <a:pt x="1005" y="61"/>
                </a:lnTo>
                <a:lnTo>
                  <a:pt x="1029" y="61"/>
                </a:lnTo>
                <a:lnTo>
                  <a:pt x="1056" y="73"/>
                </a:lnTo>
                <a:lnTo>
                  <a:pt x="1080" y="103"/>
                </a:lnTo>
                <a:lnTo>
                  <a:pt x="1104" y="136"/>
                </a:lnTo>
                <a:lnTo>
                  <a:pt x="1131" y="160"/>
                </a:lnTo>
                <a:lnTo>
                  <a:pt x="1155" y="169"/>
                </a:lnTo>
                <a:lnTo>
                  <a:pt x="1179" y="172"/>
                </a:lnTo>
                <a:lnTo>
                  <a:pt x="1206" y="175"/>
                </a:lnTo>
                <a:lnTo>
                  <a:pt x="1230" y="178"/>
                </a:lnTo>
                <a:lnTo>
                  <a:pt x="1255" y="184"/>
                </a:lnTo>
                <a:lnTo>
                  <a:pt x="1282" y="187"/>
                </a:lnTo>
                <a:lnTo>
                  <a:pt x="1306" y="190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0" name="Freeform 143">
            <a:extLst>
              <a:ext uri="{FF2B5EF4-FFF2-40B4-BE49-F238E27FC236}">
                <a16:creationId xmlns:a16="http://schemas.microsoft.com/office/drawing/2014/main" id="{1BB3C4A8-B2D6-E17E-A9A3-22C053173BA7}"/>
              </a:ext>
            </a:extLst>
          </p:cNvPr>
          <p:cNvSpPr>
            <a:spLocks/>
          </p:cNvSpPr>
          <p:nvPr/>
        </p:nvSpPr>
        <p:spPr bwMode="auto">
          <a:xfrm>
            <a:off x="4308646" y="2551094"/>
            <a:ext cx="1615679" cy="788194"/>
          </a:xfrm>
          <a:custGeom>
            <a:avLst/>
            <a:gdLst/>
            <a:ahLst/>
            <a:cxnLst>
              <a:cxn ang="0">
                <a:pos x="27" y="391"/>
              </a:cxn>
              <a:cxn ang="0">
                <a:pos x="75" y="388"/>
              </a:cxn>
              <a:cxn ang="0">
                <a:pos x="126" y="352"/>
              </a:cxn>
              <a:cxn ang="0">
                <a:pos x="177" y="229"/>
              </a:cxn>
              <a:cxn ang="0">
                <a:pos x="228" y="171"/>
              </a:cxn>
              <a:cxn ang="0">
                <a:pos x="277" y="168"/>
              </a:cxn>
              <a:cxn ang="0">
                <a:pos x="328" y="165"/>
              </a:cxn>
              <a:cxn ang="0">
                <a:pos x="379" y="171"/>
              </a:cxn>
              <a:cxn ang="0">
                <a:pos x="427" y="141"/>
              </a:cxn>
              <a:cxn ang="0">
                <a:pos x="478" y="150"/>
              </a:cxn>
              <a:cxn ang="0">
                <a:pos x="529" y="174"/>
              </a:cxn>
              <a:cxn ang="0">
                <a:pos x="578" y="153"/>
              </a:cxn>
              <a:cxn ang="0">
                <a:pos x="629" y="111"/>
              </a:cxn>
              <a:cxn ang="0">
                <a:pos x="680" y="108"/>
              </a:cxn>
              <a:cxn ang="0">
                <a:pos x="731" y="99"/>
              </a:cxn>
              <a:cxn ang="0">
                <a:pos x="779" y="138"/>
              </a:cxn>
              <a:cxn ang="0">
                <a:pos x="830" y="93"/>
              </a:cxn>
              <a:cxn ang="0">
                <a:pos x="882" y="102"/>
              </a:cxn>
              <a:cxn ang="0">
                <a:pos x="930" y="105"/>
              </a:cxn>
              <a:cxn ang="0">
                <a:pos x="981" y="72"/>
              </a:cxn>
              <a:cxn ang="0">
                <a:pos x="1032" y="57"/>
              </a:cxn>
              <a:cxn ang="0">
                <a:pos x="1083" y="63"/>
              </a:cxn>
              <a:cxn ang="0">
                <a:pos x="1131" y="51"/>
              </a:cxn>
              <a:cxn ang="0">
                <a:pos x="1182" y="36"/>
              </a:cxn>
              <a:cxn ang="0">
                <a:pos x="1234" y="18"/>
              </a:cxn>
              <a:cxn ang="0">
                <a:pos x="1282" y="24"/>
              </a:cxn>
              <a:cxn ang="0">
                <a:pos x="1333" y="6"/>
              </a:cxn>
              <a:cxn ang="0">
                <a:pos x="1357" y="316"/>
              </a:cxn>
              <a:cxn ang="0">
                <a:pos x="1309" y="295"/>
              </a:cxn>
              <a:cxn ang="0">
                <a:pos x="1258" y="265"/>
              </a:cxn>
              <a:cxn ang="0">
                <a:pos x="1207" y="232"/>
              </a:cxn>
              <a:cxn ang="0">
                <a:pos x="1158" y="205"/>
              </a:cxn>
              <a:cxn ang="0">
                <a:pos x="1107" y="250"/>
              </a:cxn>
              <a:cxn ang="0">
                <a:pos x="1056" y="250"/>
              </a:cxn>
              <a:cxn ang="0">
                <a:pos x="1005" y="223"/>
              </a:cxn>
              <a:cxn ang="0">
                <a:pos x="957" y="250"/>
              </a:cxn>
              <a:cxn ang="0">
                <a:pos x="906" y="226"/>
              </a:cxn>
              <a:cxn ang="0">
                <a:pos x="854" y="220"/>
              </a:cxn>
              <a:cxn ang="0">
                <a:pos x="806" y="256"/>
              </a:cxn>
              <a:cxn ang="0">
                <a:pos x="755" y="241"/>
              </a:cxn>
              <a:cxn ang="0">
                <a:pos x="704" y="235"/>
              </a:cxn>
              <a:cxn ang="0">
                <a:pos x="656" y="247"/>
              </a:cxn>
              <a:cxn ang="0">
                <a:pos x="605" y="301"/>
              </a:cxn>
              <a:cxn ang="0">
                <a:pos x="553" y="316"/>
              </a:cxn>
              <a:cxn ang="0">
                <a:pos x="502" y="310"/>
              </a:cxn>
              <a:cxn ang="0">
                <a:pos x="454" y="289"/>
              </a:cxn>
              <a:cxn ang="0">
                <a:pos x="403" y="262"/>
              </a:cxn>
              <a:cxn ang="0">
                <a:pos x="352" y="325"/>
              </a:cxn>
              <a:cxn ang="0">
                <a:pos x="304" y="304"/>
              </a:cxn>
              <a:cxn ang="0">
                <a:pos x="253" y="310"/>
              </a:cxn>
              <a:cxn ang="0">
                <a:pos x="201" y="355"/>
              </a:cxn>
              <a:cxn ang="0">
                <a:pos x="153" y="448"/>
              </a:cxn>
              <a:cxn ang="0">
                <a:pos x="102" y="542"/>
              </a:cxn>
              <a:cxn ang="0">
                <a:pos x="51" y="575"/>
              </a:cxn>
              <a:cxn ang="0">
                <a:pos x="0" y="662"/>
              </a:cxn>
            </a:cxnLst>
            <a:rect l="0" t="0" r="r" b="b"/>
            <a:pathLst>
              <a:path w="1357" h="662">
                <a:moveTo>
                  <a:pt x="0" y="391"/>
                </a:moveTo>
                <a:lnTo>
                  <a:pt x="27" y="391"/>
                </a:lnTo>
                <a:lnTo>
                  <a:pt x="51" y="382"/>
                </a:lnTo>
                <a:lnTo>
                  <a:pt x="75" y="388"/>
                </a:lnTo>
                <a:lnTo>
                  <a:pt x="102" y="391"/>
                </a:lnTo>
                <a:lnTo>
                  <a:pt x="126" y="352"/>
                </a:lnTo>
                <a:lnTo>
                  <a:pt x="153" y="292"/>
                </a:lnTo>
                <a:lnTo>
                  <a:pt x="177" y="229"/>
                </a:lnTo>
                <a:lnTo>
                  <a:pt x="201" y="202"/>
                </a:lnTo>
                <a:lnTo>
                  <a:pt x="228" y="171"/>
                </a:lnTo>
                <a:lnTo>
                  <a:pt x="253" y="159"/>
                </a:lnTo>
                <a:lnTo>
                  <a:pt x="277" y="168"/>
                </a:lnTo>
                <a:lnTo>
                  <a:pt x="304" y="168"/>
                </a:lnTo>
                <a:lnTo>
                  <a:pt x="328" y="165"/>
                </a:lnTo>
                <a:lnTo>
                  <a:pt x="352" y="192"/>
                </a:lnTo>
                <a:lnTo>
                  <a:pt x="379" y="171"/>
                </a:lnTo>
                <a:lnTo>
                  <a:pt x="403" y="120"/>
                </a:lnTo>
                <a:lnTo>
                  <a:pt x="427" y="141"/>
                </a:lnTo>
                <a:lnTo>
                  <a:pt x="454" y="135"/>
                </a:lnTo>
                <a:lnTo>
                  <a:pt x="478" y="150"/>
                </a:lnTo>
                <a:lnTo>
                  <a:pt x="502" y="156"/>
                </a:lnTo>
                <a:lnTo>
                  <a:pt x="529" y="174"/>
                </a:lnTo>
                <a:lnTo>
                  <a:pt x="553" y="168"/>
                </a:lnTo>
                <a:lnTo>
                  <a:pt x="578" y="153"/>
                </a:lnTo>
                <a:lnTo>
                  <a:pt x="605" y="141"/>
                </a:lnTo>
                <a:lnTo>
                  <a:pt x="629" y="111"/>
                </a:lnTo>
                <a:lnTo>
                  <a:pt x="656" y="102"/>
                </a:lnTo>
                <a:lnTo>
                  <a:pt x="680" y="108"/>
                </a:lnTo>
                <a:lnTo>
                  <a:pt x="704" y="90"/>
                </a:lnTo>
                <a:lnTo>
                  <a:pt x="731" y="99"/>
                </a:lnTo>
                <a:lnTo>
                  <a:pt x="755" y="105"/>
                </a:lnTo>
                <a:lnTo>
                  <a:pt x="779" y="138"/>
                </a:lnTo>
                <a:lnTo>
                  <a:pt x="806" y="120"/>
                </a:lnTo>
                <a:lnTo>
                  <a:pt x="830" y="93"/>
                </a:lnTo>
                <a:lnTo>
                  <a:pt x="854" y="93"/>
                </a:lnTo>
                <a:lnTo>
                  <a:pt x="882" y="102"/>
                </a:lnTo>
                <a:lnTo>
                  <a:pt x="906" y="90"/>
                </a:lnTo>
                <a:lnTo>
                  <a:pt x="930" y="105"/>
                </a:lnTo>
                <a:lnTo>
                  <a:pt x="957" y="102"/>
                </a:lnTo>
                <a:lnTo>
                  <a:pt x="981" y="72"/>
                </a:lnTo>
                <a:lnTo>
                  <a:pt x="1005" y="66"/>
                </a:lnTo>
                <a:lnTo>
                  <a:pt x="1032" y="57"/>
                </a:lnTo>
                <a:lnTo>
                  <a:pt x="1056" y="66"/>
                </a:lnTo>
                <a:lnTo>
                  <a:pt x="1083" y="63"/>
                </a:lnTo>
                <a:lnTo>
                  <a:pt x="1107" y="57"/>
                </a:lnTo>
                <a:lnTo>
                  <a:pt x="1131" y="51"/>
                </a:lnTo>
                <a:lnTo>
                  <a:pt x="1158" y="33"/>
                </a:lnTo>
                <a:lnTo>
                  <a:pt x="1182" y="36"/>
                </a:lnTo>
                <a:lnTo>
                  <a:pt x="1207" y="27"/>
                </a:lnTo>
                <a:lnTo>
                  <a:pt x="1234" y="18"/>
                </a:lnTo>
                <a:lnTo>
                  <a:pt x="1258" y="36"/>
                </a:lnTo>
                <a:lnTo>
                  <a:pt x="1282" y="24"/>
                </a:lnTo>
                <a:lnTo>
                  <a:pt x="1309" y="15"/>
                </a:lnTo>
                <a:lnTo>
                  <a:pt x="1333" y="6"/>
                </a:lnTo>
                <a:lnTo>
                  <a:pt x="1357" y="0"/>
                </a:lnTo>
                <a:lnTo>
                  <a:pt x="1357" y="316"/>
                </a:lnTo>
                <a:lnTo>
                  <a:pt x="1333" y="301"/>
                </a:lnTo>
                <a:lnTo>
                  <a:pt x="1309" y="295"/>
                </a:lnTo>
                <a:lnTo>
                  <a:pt x="1282" y="286"/>
                </a:lnTo>
                <a:lnTo>
                  <a:pt x="1258" y="265"/>
                </a:lnTo>
                <a:lnTo>
                  <a:pt x="1234" y="232"/>
                </a:lnTo>
                <a:lnTo>
                  <a:pt x="1207" y="232"/>
                </a:lnTo>
                <a:lnTo>
                  <a:pt x="1182" y="220"/>
                </a:lnTo>
                <a:lnTo>
                  <a:pt x="1158" y="205"/>
                </a:lnTo>
                <a:lnTo>
                  <a:pt x="1131" y="238"/>
                </a:lnTo>
                <a:lnTo>
                  <a:pt x="1107" y="250"/>
                </a:lnTo>
                <a:lnTo>
                  <a:pt x="1083" y="256"/>
                </a:lnTo>
                <a:lnTo>
                  <a:pt x="1056" y="250"/>
                </a:lnTo>
                <a:lnTo>
                  <a:pt x="1032" y="235"/>
                </a:lnTo>
                <a:lnTo>
                  <a:pt x="1005" y="223"/>
                </a:lnTo>
                <a:lnTo>
                  <a:pt x="981" y="220"/>
                </a:lnTo>
                <a:lnTo>
                  <a:pt x="957" y="250"/>
                </a:lnTo>
                <a:lnTo>
                  <a:pt x="930" y="244"/>
                </a:lnTo>
                <a:lnTo>
                  <a:pt x="906" y="226"/>
                </a:lnTo>
                <a:lnTo>
                  <a:pt x="882" y="244"/>
                </a:lnTo>
                <a:lnTo>
                  <a:pt x="854" y="220"/>
                </a:lnTo>
                <a:lnTo>
                  <a:pt x="830" y="226"/>
                </a:lnTo>
                <a:lnTo>
                  <a:pt x="806" y="256"/>
                </a:lnTo>
                <a:lnTo>
                  <a:pt x="779" y="268"/>
                </a:lnTo>
                <a:lnTo>
                  <a:pt x="755" y="241"/>
                </a:lnTo>
                <a:lnTo>
                  <a:pt x="731" y="244"/>
                </a:lnTo>
                <a:lnTo>
                  <a:pt x="704" y="235"/>
                </a:lnTo>
                <a:lnTo>
                  <a:pt x="680" y="250"/>
                </a:lnTo>
                <a:lnTo>
                  <a:pt x="656" y="247"/>
                </a:lnTo>
                <a:lnTo>
                  <a:pt x="629" y="256"/>
                </a:lnTo>
                <a:lnTo>
                  <a:pt x="605" y="301"/>
                </a:lnTo>
                <a:lnTo>
                  <a:pt x="578" y="310"/>
                </a:lnTo>
                <a:lnTo>
                  <a:pt x="553" y="316"/>
                </a:lnTo>
                <a:lnTo>
                  <a:pt x="529" y="313"/>
                </a:lnTo>
                <a:lnTo>
                  <a:pt x="502" y="310"/>
                </a:lnTo>
                <a:lnTo>
                  <a:pt x="478" y="307"/>
                </a:lnTo>
                <a:lnTo>
                  <a:pt x="454" y="289"/>
                </a:lnTo>
                <a:lnTo>
                  <a:pt x="427" y="283"/>
                </a:lnTo>
                <a:lnTo>
                  <a:pt x="403" y="262"/>
                </a:lnTo>
                <a:lnTo>
                  <a:pt x="379" y="307"/>
                </a:lnTo>
                <a:lnTo>
                  <a:pt x="352" y="325"/>
                </a:lnTo>
                <a:lnTo>
                  <a:pt x="328" y="301"/>
                </a:lnTo>
                <a:lnTo>
                  <a:pt x="304" y="304"/>
                </a:lnTo>
                <a:lnTo>
                  <a:pt x="277" y="322"/>
                </a:lnTo>
                <a:lnTo>
                  <a:pt x="253" y="310"/>
                </a:lnTo>
                <a:lnTo>
                  <a:pt x="228" y="325"/>
                </a:lnTo>
                <a:lnTo>
                  <a:pt x="201" y="355"/>
                </a:lnTo>
                <a:lnTo>
                  <a:pt x="177" y="379"/>
                </a:lnTo>
                <a:lnTo>
                  <a:pt x="153" y="448"/>
                </a:lnTo>
                <a:lnTo>
                  <a:pt x="126" y="500"/>
                </a:lnTo>
                <a:lnTo>
                  <a:pt x="102" y="542"/>
                </a:lnTo>
                <a:lnTo>
                  <a:pt x="75" y="548"/>
                </a:lnTo>
                <a:lnTo>
                  <a:pt x="51" y="575"/>
                </a:lnTo>
                <a:lnTo>
                  <a:pt x="27" y="617"/>
                </a:lnTo>
                <a:lnTo>
                  <a:pt x="0" y="662"/>
                </a:lnTo>
                <a:lnTo>
                  <a:pt x="0" y="391"/>
                </a:lnTo>
                <a:close/>
              </a:path>
            </a:pathLst>
          </a:custGeom>
          <a:solidFill>
            <a:srgbClr val="000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1" name="Freeform 139">
            <a:extLst>
              <a:ext uri="{FF2B5EF4-FFF2-40B4-BE49-F238E27FC236}">
                <a16:creationId xmlns:a16="http://schemas.microsoft.com/office/drawing/2014/main" id="{51742760-6429-17D5-A0AE-87DB2F11D8D2}"/>
              </a:ext>
            </a:extLst>
          </p:cNvPr>
          <p:cNvSpPr>
            <a:spLocks/>
          </p:cNvSpPr>
          <p:nvPr/>
        </p:nvSpPr>
        <p:spPr bwMode="auto">
          <a:xfrm>
            <a:off x="4308646" y="2693969"/>
            <a:ext cx="1615679" cy="484585"/>
          </a:xfrm>
          <a:custGeom>
            <a:avLst/>
            <a:gdLst/>
            <a:ahLst/>
            <a:cxnLst>
              <a:cxn ang="0">
                <a:pos x="0" y="407"/>
              </a:cxn>
              <a:cxn ang="0">
                <a:pos x="27" y="386"/>
              </a:cxn>
              <a:cxn ang="0">
                <a:pos x="51" y="358"/>
              </a:cxn>
              <a:cxn ang="0">
                <a:pos x="75" y="349"/>
              </a:cxn>
              <a:cxn ang="0">
                <a:pos x="102" y="346"/>
              </a:cxn>
              <a:cxn ang="0">
                <a:pos x="126" y="304"/>
              </a:cxn>
              <a:cxn ang="0">
                <a:pos x="153" y="250"/>
              </a:cxn>
              <a:cxn ang="0">
                <a:pos x="177" y="184"/>
              </a:cxn>
              <a:cxn ang="0">
                <a:pos x="201" y="157"/>
              </a:cxn>
              <a:cxn ang="0">
                <a:pos x="228" y="127"/>
              </a:cxn>
              <a:cxn ang="0">
                <a:pos x="253" y="115"/>
              </a:cxn>
              <a:cxn ang="0">
                <a:pos x="277" y="127"/>
              </a:cxn>
              <a:cxn ang="0">
                <a:pos x="304" y="118"/>
              </a:cxn>
              <a:cxn ang="0">
                <a:pos x="328" y="112"/>
              </a:cxn>
              <a:cxn ang="0">
                <a:pos x="352" y="139"/>
              </a:cxn>
              <a:cxn ang="0">
                <a:pos x="379" y="121"/>
              </a:cxn>
              <a:cxn ang="0">
                <a:pos x="403" y="72"/>
              </a:cxn>
              <a:cxn ang="0">
                <a:pos x="427" y="91"/>
              </a:cxn>
              <a:cxn ang="0">
                <a:pos x="454" y="94"/>
              </a:cxn>
              <a:cxn ang="0">
                <a:pos x="478" y="109"/>
              </a:cxn>
              <a:cxn ang="0">
                <a:pos x="502" y="115"/>
              </a:cxn>
              <a:cxn ang="0">
                <a:pos x="529" y="124"/>
              </a:cxn>
              <a:cxn ang="0">
                <a:pos x="553" y="124"/>
              </a:cxn>
              <a:cxn ang="0">
                <a:pos x="578" y="112"/>
              </a:cxn>
              <a:cxn ang="0">
                <a:pos x="605" y="103"/>
              </a:cxn>
              <a:cxn ang="0">
                <a:pos x="629" y="63"/>
              </a:cxn>
              <a:cxn ang="0">
                <a:pos x="656" y="54"/>
              </a:cxn>
              <a:cxn ang="0">
                <a:pos x="680" y="60"/>
              </a:cxn>
              <a:cxn ang="0">
                <a:pos x="704" y="42"/>
              </a:cxn>
              <a:cxn ang="0">
                <a:pos x="731" y="51"/>
              </a:cxn>
              <a:cxn ang="0">
                <a:pos x="755" y="54"/>
              </a:cxn>
              <a:cxn ang="0">
                <a:pos x="779" y="82"/>
              </a:cxn>
              <a:cxn ang="0">
                <a:pos x="806" y="69"/>
              </a:cxn>
              <a:cxn ang="0">
                <a:pos x="830" y="39"/>
              </a:cxn>
              <a:cxn ang="0">
                <a:pos x="854" y="36"/>
              </a:cxn>
              <a:cxn ang="0">
                <a:pos x="882" y="54"/>
              </a:cxn>
              <a:cxn ang="0">
                <a:pos x="906" y="36"/>
              </a:cxn>
              <a:cxn ang="0">
                <a:pos x="930" y="54"/>
              </a:cxn>
              <a:cxn ang="0">
                <a:pos x="957" y="57"/>
              </a:cxn>
              <a:cxn ang="0">
                <a:pos x="981" y="27"/>
              </a:cxn>
              <a:cxn ang="0">
                <a:pos x="1005" y="24"/>
              </a:cxn>
              <a:cxn ang="0">
                <a:pos x="1032" y="27"/>
              </a:cxn>
              <a:cxn ang="0">
                <a:pos x="1056" y="39"/>
              </a:cxn>
              <a:cxn ang="0">
                <a:pos x="1083" y="39"/>
              </a:cxn>
              <a:cxn ang="0">
                <a:pos x="1107" y="33"/>
              </a:cxn>
              <a:cxn ang="0">
                <a:pos x="1131" y="24"/>
              </a:cxn>
              <a:cxn ang="0">
                <a:pos x="1158" y="0"/>
              </a:cxn>
              <a:cxn ang="0">
                <a:pos x="1182" y="9"/>
              </a:cxn>
              <a:cxn ang="0">
                <a:pos x="1207" y="9"/>
              </a:cxn>
              <a:cxn ang="0">
                <a:pos x="1234" y="6"/>
              </a:cxn>
              <a:cxn ang="0">
                <a:pos x="1258" y="30"/>
              </a:cxn>
              <a:cxn ang="0">
                <a:pos x="1282" y="36"/>
              </a:cxn>
              <a:cxn ang="0">
                <a:pos x="1309" y="33"/>
              </a:cxn>
              <a:cxn ang="0">
                <a:pos x="1333" y="33"/>
              </a:cxn>
              <a:cxn ang="0">
                <a:pos x="1357" y="39"/>
              </a:cxn>
            </a:cxnLst>
            <a:rect l="0" t="0" r="r" b="b"/>
            <a:pathLst>
              <a:path w="1357" h="407">
                <a:moveTo>
                  <a:pt x="0" y="407"/>
                </a:moveTo>
                <a:lnTo>
                  <a:pt x="27" y="386"/>
                </a:lnTo>
                <a:lnTo>
                  <a:pt x="51" y="358"/>
                </a:lnTo>
                <a:lnTo>
                  <a:pt x="75" y="349"/>
                </a:lnTo>
                <a:lnTo>
                  <a:pt x="102" y="346"/>
                </a:lnTo>
                <a:lnTo>
                  <a:pt x="126" y="304"/>
                </a:lnTo>
                <a:lnTo>
                  <a:pt x="153" y="250"/>
                </a:lnTo>
                <a:lnTo>
                  <a:pt x="177" y="184"/>
                </a:lnTo>
                <a:lnTo>
                  <a:pt x="201" y="157"/>
                </a:lnTo>
                <a:lnTo>
                  <a:pt x="228" y="127"/>
                </a:lnTo>
                <a:lnTo>
                  <a:pt x="253" y="115"/>
                </a:lnTo>
                <a:lnTo>
                  <a:pt x="277" y="127"/>
                </a:lnTo>
                <a:lnTo>
                  <a:pt x="304" y="118"/>
                </a:lnTo>
                <a:lnTo>
                  <a:pt x="328" y="112"/>
                </a:lnTo>
                <a:lnTo>
                  <a:pt x="352" y="139"/>
                </a:lnTo>
                <a:lnTo>
                  <a:pt x="379" y="121"/>
                </a:lnTo>
                <a:lnTo>
                  <a:pt x="403" y="72"/>
                </a:lnTo>
                <a:lnTo>
                  <a:pt x="427" y="91"/>
                </a:lnTo>
                <a:lnTo>
                  <a:pt x="454" y="94"/>
                </a:lnTo>
                <a:lnTo>
                  <a:pt x="478" y="109"/>
                </a:lnTo>
                <a:lnTo>
                  <a:pt x="502" y="115"/>
                </a:lnTo>
                <a:lnTo>
                  <a:pt x="529" y="124"/>
                </a:lnTo>
                <a:lnTo>
                  <a:pt x="553" y="124"/>
                </a:lnTo>
                <a:lnTo>
                  <a:pt x="578" y="112"/>
                </a:lnTo>
                <a:lnTo>
                  <a:pt x="605" y="103"/>
                </a:lnTo>
                <a:lnTo>
                  <a:pt x="629" y="63"/>
                </a:lnTo>
                <a:lnTo>
                  <a:pt x="656" y="54"/>
                </a:lnTo>
                <a:lnTo>
                  <a:pt x="680" y="60"/>
                </a:lnTo>
                <a:lnTo>
                  <a:pt x="704" y="42"/>
                </a:lnTo>
                <a:lnTo>
                  <a:pt x="731" y="51"/>
                </a:lnTo>
                <a:lnTo>
                  <a:pt x="755" y="54"/>
                </a:lnTo>
                <a:lnTo>
                  <a:pt x="779" y="82"/>
                </a:lnTo>
                <a:lnTo>
                  <a:pt x="806" y="69"/>
                </a:lnTo>
                <a:lnTo>
                  <a:pt x="830" y="39"/>
                </a:lnTo>
                <a:lnTo>
                  <a:pt x="854" y="36"/>
                </a:lnTo>
                <a:lnTo>
                  <a:pt x="882" y="54"/>
                </a:lnTo>
                <a:lnTo>
                  <a:pt x="906" y="36"/>
                </a:lnTo>
                <a:lnTo>
                  <a:pt x="930" y="54"/>
                </a:lnTo>
                <a:lnTo>
                  <a:pt x="957" y="57"/>
                </a:lnTo>
                <a:lnTo>
                  <a:pt x="981" y="27"/>
                </a:lnTo>
                <a:lnTo>
                  <a:pt x="1005" y="24"/>
                </a:lnTo>
                <a:lnTo>
                  <a:pt x="1032" y="27"/>
                </a:lnTo>
                <a:lnTo>
                  <a:pt x="1056" y="39"/>
                </a:lnTo>
                <a:lnTo>
                  <a:pt x="1083" y="39"/>
                </a:lnTo>
                <a:lnTo>
                  <a:pt x="1107" y="33"/>
                </a:lnTo>
                <a:lnTo>
                  <a:pt x="1131" y="24"/>
                </a:lnTo>
                <a:lnTo>
                  <a:pt x="1158" y="0"/>
                </a:lnTo>
                <a:lnTo>
                  <a:pt x="1182" y="9"/>
                </a:lnTo>
                <a:lnTo>
                  <a:pt x="1207" y="9"/>
                </a:lnTo>
                <a:lnTo>
                  <a:pt x="1234" y="6"/>
                </a:lnTo>
                <a:lnTo>
                  <a:pt x="1258" y="30"/>
                </a:lnTo>
                <a:lnTo>
                  <a:pt x="1282" y="36"/>
                </a:lnTo>
                <a:lnTo>
                  <a:pt x="1309" y="33"/>
                </a:lnTo>
                <a:lnTo>
                  <a:pt x="1333" y="33"/>
                </a:lnTo>
                <a:lnTo>
                  <a:pt x="1357" y="3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2" name="Freeform 108">
            <a:extLst>
              <a:ext uri="{FF2B5EF4-FFF2-40B4-BE49-F238E27FC236}">
                <a16:creationId xmlns:a16="http://schemas.microsoft.com/office/drawing/2014/main" id="{A7809445-560D-E6FC-43E0-89B3F4D2023D}"/>
              </a:ext>
            </a:extLst>
          </p:cNvPr>
          <p:cNvSpPr>
            <a:spLocks/>
          </p:cNvSpPr>
          <p:nvPr/>
        </p:nvSpPr>
        <p:spPr bwMode="auto">
          <a:xfrm>
            <a:off x="4397944" y="2164141"/>
            <a:ext cx="1107281" cy="1469231"/>
          </a:xfrm>
          <a:custGeom>
            <a:avLst/>
            <a:gdLst/>
            <a:ahLst/>
            <a:cxnLst>
              <a:cxn ang="0">
                <a:pos x="27" y="975"/>
              </a:cxn>
              <a:cxn ang="0">
                <a:pos x="78" y="761"/>
              </a:cxn>
              <a:cxn ang="0">
                <a:pos x="126" y="635"/>
              </a:cxn>
              <a:cxn ang="0">
                <a:pos x="178" y="608"/>
              </a:cxn>
              <a:cxn ang="0">
                <a:pos x="229" y="825"/>
              </a:cxn>
              <a:cxn ang="0">
                <a:pos x="277" y="421"/>
              </a:cxn>
              <a:cxn ang="0">
                <a:pos x="328" y="235"/>
              </a:cxn>
              <a:cxn ang="0">
                <a:pos x="379" y="96"/>
              </a:cxn>
              <a:cxn ang="0">
                <a:pos x="427" y="69"/>
              </a:cxn>
              <a:cxn ang="0">
                <a:pos x="478" y="39"/>
              </a:cxn>
              <a:cxn ang="0">
                <a:pos x="530" y="12"/>
              </a:cxn>
              <a:cxn ang="0">
                <a:pos x="581" y="0"/>
              </a:cxn>
              <a:cxn ang="0">
                <a:pos x="629" y="0"/>
              </a:cxn>
              <a:cxn ang="0">
                <a:pos x="680" y="3"/>
              </a:cxn>
              <a:cxn ang="0">
                <a:pos x="731" y="12"/>
              </a:cxn>
              <a:cxn ang="0">
                <a:pos x="779" y="24"/>
              </a:cxn>
              <a:cxn ang="0">
                <a:pos x="831" y="42"/>
              </a:cxn>
              <a:cxn ang="0">
                <a:pos x="882" y="63"/>
              </a:cxn>
              <a:cxn ang="0">
                <a:pos x="930" y="93"/>
              </a:cxn>
              <a:cxn ang="0">
                <a:pos x="906" y="424"/>
              </a:cxn>
              <a:cxn ang="0">
                <a:pos x="855" y="430"/>
              </a:cxn>
              <a:cxn ang="0">
                <a:pos x="807" y="430"/>
              </a:cxn>
              <a:cxn ang="0">
                <a:pos x="755" y="424"/>
              </a:cxn>
              <a:cxn ang="0">
                <a:pos x="704" y="415"/>
              </a:cxn>
              <a:cxn ang="0">
                <a:pos x="656" y="403"/>
              </a:cxn>
              <a:cxn ang="0">
                <a:pos x="605" y="382"/>
              </a:cxn>
              <a:cxn ang="0">
                <a:pos x="554" y="358"/>
              </a:cxn>
              <a:cxn ang="0">
                <a:pos x="503" y="340"/>
              </a:cxn>
              <a:cxn ang="0">
                <a:pos x="454" y="310"/>
              </a:cxn>
              <a:cxn ang="0">
                <a:pos x="403" y="241"/>
              </a:cxn>
              <a:cxn ang="0">
                <a:pos x="352" y="340"/>
              </a:cxn>
              <a:cxn ang="0">
                <a:pos x="304" y="478"/>
              </a:cxn>
              <a:cxn ang="0">
                <a:pos x="253" y="761"/>
              </a:cxn>
              <a:cxn ang="0">
                <a:pos x="202" y="810"/>
              </a:cxn>
              <a:cxn ang="0">
                <a:pos x="153" y="758"/>
              </a:cxn>
              <a:cxn ang="0">
                <a:pos x="102" y="843"/>
              </a:cxn>
              <a:cxn ang="0">
                <a:pos x="51" y="1008"/>
              </a:cxn>
              <a:cxn ang="0">
                <a:pos x="0" y="1234"/>
              </a:cxn>
            </a:cxnLst>
            <a:rect l="0" t="0" r="r" b="b"/>
            <a:pathLst>
              <a:path w="930" h="1234">
                <a:moveTo>
                  <a:pt x="0" y="996"/>
                </a:moveTo>
                <a:lnTo>
                  <a:pt x="27" y="975"/>
                </a:lnTo>
                <a:lnTo>
                  <a:pt x="51" y="846"/>
                </a:lnTo>
                <a:lnTo>
                  <a:pt x="78" y="761"/>
                </a:lnTo>
                <a:lnTo>
                  <a:pt x="102" y="701"/>
                </a:lnTo>
                <a:lnTo>
                  <a:pt x="126" y="635"/>
                </a:lnTo>
                <a:lnTo>
                  <a:pt x="153" y="608"/>
                </a:lnTo>
                <a:lnTo>
                  <a:pt x="178" y="608"/>
                </a:lnTo>
                <a:lnTo>
                  <a:pt x="202" y="659"/>
                </a:lnTo>
                <a:lnTo>
                  <a:pt x="229" y="825"/>
                </a:lnTo>
                <a:lnTo>
                  <a:pt x="253" y="608"/>
                </a:lnTo>
                <a:lnTo>
                  <a:pt x="277" y="421"/>
                </a:lnTo>
                <a:lnTo>
                  <a:pt x="304" y="310"/>
                </a:lnTo>
                <a:lnTo>
                  <a:pt x="328" y="235"/>
                </a:lnTo>
                <a:lnTo>
                  <a:pt x="352" y="159"/>
                </a:lnTo>
                <a:lnTo>
                  <a:pt x="379" y="96"/>
                </a:lnTo>
                <a:lnTo>
                  <a:pt x="403" y="57"/>
                </a:lnTo>
                <a:lnTo>
                  <a:pt x="427" y="69"/>
                </a:lnTo>
                <a:lnTo>
                  <a:pt x="454" y="54"/>
                </a:lnTo>
                <a:lnTo>
                  <a:pt x="478" y="39"/>
                </a:lnTo>
                <a:lnTo>
                  <a:pt x="503" y="24"/>
                </a:lnTo>
                <a:lnTo>
                  <a:pt x="530" y="12"/>
                </a:lnTo>
                <a:lnTo>
                  <a:pt x="554" y="3"/>
                </a:lnTo>
                <a:lnTo>
                  <a:pt x="581" y="0"/>
                </a:lnTo>
                <a:lnTo>
                  <a:pt x="605" y="0"/>
                </a:lnTo>
                <a:lnTo>
                  <a:pt x="629" y="0"/>
                </a:lnTo>
                <a:lnTo>
                  <a:pt x="656" y="0"/>
                </a:lnTo>
                <a:lnTo>
                  <a:pt x="680" y="3"/>
                </a:lnTo>
                <a:lnTo>
                  <a:pt x="704" y="6"/>
                </a:lnTo>
                <a:lnTo>
                  <a:pt x="731" y="12"/>
                </a:lnTo>
                <a:lnTo>
                  <a:pt x="755" y="15"/>
                </a:lnTo>
                <a:lnTo>
                  <a:pt x="779" y="24"/>
                </a:lnTo>
                <a:lnTo>
                  <a:pt x="807" y="30"/>
                </a:lnTo>
                <a:lnTo>
                  <a:pt x="831" y="42"/>
                </a:lnTo>
                <a:lnTo>
                  <a:pt x="855" y="51"/>
                </a:lnTo>
                <a:lnTo>
                  <a:pt x="882" y="63"/>
                </a:lnTo>
                <a:lnTo>
                  <a:pt x="906" y="78"/>
                </a:lnTo>
                <a:lnTo>
                  <a:pt x="930" y="93"/>
                </a:lnTo>
                <a:lnTo>
                  <a:pt x="930" y="418"/>
                </a:lnTo>
                <a:lnTo>
                  <a:pt x="906" y="424"/>
                </a:lnTo>
                <a:lnTo>
                  <a:pt x="882" y="427"/>
                </a:lnTo>
                <a:lnTo>
                  <a:pt x="855" y="430"/>
                </a:lnTo>
                <a:lnTo>
                  <a:pt x="831" y="430"/>
                </a:lnTo>
                <a:lnTo>
                  <a:pt x="807" y="430"/>
                </a:lnTo>
                <a:lnTo>
                  <a:pt x="779" y="427"/>
                </a:lnTo>
                <a:lnTo>
                  <a:pt x="755" y="424"/>
                </a:lnTo>
                <a:lnTo>
                  <a:pt x="731" y="421"/>
                </a:lnTo>
                <a:lnTo>
                  <a:pt x="704" y="415"/>
                </a:lnTo>
                <a:lnTo>
                  <a:pt x="680" y="409"/>
                </a:lnTo>
                <a:lnTo>
                  <a:pt x="656" y="403"/>
                </a:lnTo>
                <a:lnTo>
                  <a:pt x="629" y="394"/>
                </a:lnTo>
                <a:lnTo>
                  <a:pt x="605" y="382"/>
                </a:lnTo>
                <a:lnTo>
                  <a:pt x="581" y="370"/>
                </a:lnTo>
                <a:lnTo>
                  <a:pt x="554" y="358"/>
                </a:lnTo>
                <a:lnTo>
                  <a:pt x="530" y="349"/>
                </a:lnTo>
                <a:lnTo>
                  <a:pt x="503" y="340"/>
                </a:lnTo>
                <a:lnTo>
                  <a:pt x="478" y="328"/>
                </a:lnTo>
                <a:lnTo>
                  <a:pt x="454" y="310"/>
                </a:lnTo>
                <a:lnTo>
                  <a:pt x="427" y="283"/>
                </a:lnTo>
                <a:lnTo>
                  <a:pt x="403" y="241"/>
                </a:lnTo>
                <a:lnTo>
                  <a:pt x="379" y="256"/>
                </a:lnTo>
                <a:lnTo>
                  <a:pt x="352" y="340"/>
                </a:lnTo>
                <a:lnTo>
                  <a:pt x="328" y="412"/>
                </a:lnTo>
                <a:lnTo>
                  <a:pt x="304" y="478"/>
                </a:lnTo>
                <a:lnTo>
                  <a:pt x="277" y="578"/>
                </a:lnTo>
                <a:lnTo>
                  <a:pt x="253" y="761"/>
                </a:lnTo>
                <a:lnTo>
                  <a:pt x="229" y="960"/>
                </a:lnTo>
                <a:lnTo>
                  <a:pt x="202" y="810"/>
                </a:lnTo>
                <a:lnTo>
                  <a:pt x="178" y="749"/>
                </a:lnTo>
                <a:lnTo>
                  <a:pt x="153" y="758"/>
                </a:lnTo>
                <a:lnTo>
                  <a:pt x="126" y="779"/>
                </a:lnTo>
                <a:lnTo>
                  <a:pt x="102" y="843"/>
                </a:lnTo>
                <a:lnTo>
                  <a:pt x="78" y="918"/>
                </a:lnTo>
                <a:lnTo>
                  <a:pt x="51" y="1008"/>
                </a:lnTo>
                <a:lnTo>
                  <a:pt x="27" y="1165"/>
                </a:lnTo>
                <a:lnTo>
                  <a:pt x="0" y="1234"/>
                </a:lnTo>
                <a:lnTo>
                  <a:pt x="0" y="996"/>
                </a:lnTo>
                <a:close/>
              </a:path>
            </a:pathLst>
          </a:custGeom>
          <a:solidFill>
            <a:srgbClr val="0000FF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3" name="Freeform 95">
            <a:extLst>
              <a:ext uri="{FF2B5EF4-FFF2-40B4-BE49-F238E27FC236}">
                <a16:creationId xmlns:a16="http://schemas.microsoft.com/office/drawing/2014/main" id="{EAC7D28A-1CD3-85C3-1534-ABE0AF0E81CC}"/>
              </a:ext>
            </a:extLst>
          </p:cNvPr>
          <p:cNvSpPr>
            <a:spLocks/>
          </p:cNvSpPr>
          <p:nvPr/>
        </p:nvSpPr>
        <p:spPr bwMode="auto">
          <a:xfrm>
            <a:off x="4397944" y="2342735"/>
            <a:ext cx="1107281" cy="1151335"/>
          </a:xfrm>
          <a:custGeom>
            <a:avLst/>
            <a:gdLst/>
            <a:ahLst/>
            <a:cxnLst>
              <a:cxn ang="0">
                <a:pos x="0" y="967"/>
              </a:cxn>
              <a:cxn ang="0">
                <a:pos x="27" y="918"/>
              </a:cxn>
              <a:cxn ang="0">
                <a:pos x="51" y="777"/>
              </a:cxn>
              <a:cxn ang="0">
                <a:pos x="78" y="690"/>
              </a:cxn>
              <a:cxn ang="0">
                <a:pos x="102" y="620"/>
              </a:cxn>
              <a:cxn ang="0">
                <a:pos x="126" y="557"/>
              </a:cxn>
              <a:cxn ang="0">
                <a:pos x="153" y="533"/>
              </a:cxn>
              <a:cxn ang="0">
                <a:pos x="178" y="527"/>
              </a:cxn>
              <a:cxn ang="0">
                <a:pos x="202" y="584"/>
              </a:cxn>
              <a:cxn ang="0">
                <a:pos x="229" y="744"/>
              </a:cxn>
              <a:cxn ang="0">
                <a:pos x="253" y="536"/>
              </a:cxn>
              <a:cxn ang="0">
                <a:pos x="277" y="349"/>
              </a:cxn>
              <a:cxn ang="0">
                <a:pos x="304" y="244"/>
              </a:cxn>
              <a:cxn ang="0">
                <a:pos x="328" y="172"/>
              </a:cxn>
              <a:cxn ang="0">
                <a:pos x="352" y="100"/>
              </a:cxn>
              <a:cxn ang="0">
                <a:pos x="379" y="27"/>
              </a:cxn>
              <a:cxn ang="0">
                <a:pos x="403" y="0"/>
              </a:cxn>
              <a:cxn ang="0">
                <a:pos x="427" y="27"/>
              </a:cxn>
              <a:cxn ang="0">
                <a:pos x="454" y="33"/>
              </a:cxn>
              <a:cxn ang="0">
                <a:pos x="478" y="33"/>
              </a:cxn>
              <a:cxn ang="0">
                <a:pos x="503" y="33"/>
              </a:cxn>
              <a:cxn ang="0">
                <a:pos x="530" y="30"/>
              </a:cxn>
              <a:cxn ang="0">
                <a:pos x="554" y="30"/>
              </a:cxn>
              <a:cxn ang="0">
                <a:pos x="581" y="36"/>
              </a:cxn>
              <a:cxn ang="0">
                <a:pos x="605" y="42"/>
              </a:cxn>
              <a:cxn ang="0">
                <a:pos x="629" y="45"/>
              </a:cxn>
              <a:cxn ang="0">
                <a:pos x="656" y="51"/>
              </a:cxn>
              <a:cxn ang="0">
                <a:pos x="680" y="57"/>
              </a:cxn>
              <a:cxn ang="0">
                <a:pos x="704" y="60"/>
              </a:cxn>
              <a:cxn ang="0">
                <a:pos x="731" y="66"/>
              </a:cxn>
              <a:cxn ang="0">
                <a:pos x="755" y="69"/>
              </a:cxn>
              <a:cxn ang="0">
                <a:pos x="779" y="75"/>
              </a:cxn>
              <a:cxn ang="0">
                <a:pos x="807" y="81"/>
              </a:cxn>
              <a:cxn ang="0">
                <a:pos x="831" y="85"/>
              </a:cxn>
              <a:cxn ang="0">
                <a:pos x="855" y="91"/>
              </a:cxn>
              <a:cxn ang="0">
                <a:pos x="882" y="97"/>
              </a:cxn>
              <a:cxn ang="0">
                <a:pos x="906" y="100"/>
              </a:cxn>
              <a:cxn ang="0">
                <a:pos x="930" y="106"/>
              </a:cxn>
            </a:cxnLst>
            <a:rect l="0" t="0" r="r" b="b"/>
            <a:pathLst>
              <a:path w="930" h="967">
                <a:moveTo>
                  <a:pt x="0" y="967"/>
                </a:moveTo>
                <a:lnTo>
                  <a:pt x="27" y="918"/>
                </a:lnTo>
                <a:lnTo>
                  <a:pt x="51" y="777"/>
                </a:lnTo>
                <a:lnTo>
                  <a:pt x="78" y="690"/>
                </a:lnTo>
                <a:lnTo>
                  <a:pt x="102" y="620"/>
                </a:lnTo>
                <a:lnTo>
                  <a:pt x="126" y="557"/>
                </a:lnTo>
                <a:lnTo>
                  <a:pt x="153" y="533"/>
                </a:lnTo>
                <a:lnTo>
                  <a:pt x="178" y="527"/>
                </a:lnTo>
                <a:lnTo>
                  <a:pt x="202" y="584"/>
                </a:lnTo>
                <a:lnTo>
                  <a:pt x="229" y="744"/>
                </a:lnTo>
                <a:lnTo>
                  <a:pt x="253" y="536"/>
                </a:lnTo>
                <a:lnTo>
                  <a:pt x="277" y="349"/>
                </a:lnTo>
                <a:lnTo>
                  <a:pt x="304" y="244"/>
                </a:lnTo>
                <a:lnTo>
                  <a:pt x="328" y="172"/>
                </a:lnTo>
                <a:lnTo>
                  <a:pt x="352" y="100"/>
                </a:lnTo>
                <a:lnTo>
                  <a:pt x="379" y="27"/>
                </a:lnTo>
                <a:lnTo>
                  <a:pt x="403" y="0"/>
                </a:lnTo>
                <a:lnTo>
                  <a:pt x="427" y="27"/>
                </a:lnTo>
                <a:lnTo>
                  <a:pt x="454" y="33"/>
                </a:lnTo>
                <a:lnTo>
                  <a:pt x="478" y="33"/>
                </a:lnTo>
                <a:lnTo>
                  <a:pt x="503" y="33"/>
                </a:lnTo>
                <a:lnTo>
                  <a:pt x="530" y="30"/>
                </a:lnTo>
                <a:lnTo>
                  <a:pt x="554" y="30"/>
                </a:lnTo>
                <a:lnTo>
                  <a:pt x="581" y="36"/>
                </a:lnTo>
                <a:lnTo>
                  <a:pt x="605" y="42"/>
                </a:lnTo>
                <a:lnTo>
                  <a:pt x="629" y="45"/>
                </a:lnTo>
                <a:lnTo>
                  <a:pt x="656" y="51"/>
                </a:lnTo>
                <a:lnTo>
                  <a:pt x="680" y="57"/>
                </a:lnTo>
                <a:lnTo>
                  <a:pt x="704" y="60"/>
                </a:lnTo>
                <a:lnTo>
                  <a:pt x="731" y="66"/>
                </a:lnTo>
                <a:lnTo>
                  <a:pt x="755" y="69"/>
                </a:lnTo>
                <a:lnTo>
                  <a:pt x="779" y="75"/>
                </a:lnTo>
                <a:lnTo>
                  <a:pt x="807" y="81"/>
                </a:lnTo>
                <a:lnTo>
                  <a:pt x="831" y="85"/>
                </a:lnTo>
                <a:lnTo>
                  <a:pt x="855" y="91"/>
                </a:lnTo>
                <a:lnTo>
                  <a:pt x="882" y="97"/>
                </a:lnTo>
                <a:lnTo>
                  <a:pt x="906" y="100"/>
                </a:lnTo>
                <a:lnTo>
                  <a:pt x="930" y="106"/>
                </a:lnTo>
              </a:path>
            </a:pathLst>
          </a:custGeom>
          <a:noFill/>
          <a:ln w="31750" cap="flat">
            <a:solidFill>
              <a:srgbClr val="0000FF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4" name="Freeform 115">
            <a:extLst>
              <a:ext uri="{FF2B5EF4-FFF2-40B4-BE49-F238E27FC236}">
                <a16:creationId xmlns:a16="http://schemas.microsoft.com/office/drawing/2014/main" id="{32F9DC60-6D4E-B3E3-4952-4B363E402BD0}"/>
              </a:ext>
            </a:extLst>
          </p:cNvPr>
          <p:cNvSpPr>
            <a:spLocks/>
          </p:cNvSpPr>
          <p:nvPr/>
        </p:nvSpPr>
        <p:spPr bwMode="auto">
          <a:xfrm>
            <a:off x="4580109" y="2059366"/>
            <a:ext cx="1344216" cy="1276350"/>
          </a:xfrm>
          <a:custGeom>
            <a:avLst/>
            <a:gdLst/>
            <a:ahLst/>
            <a:cxnLst>
              <a:cxn ang="0">
                <a:pos x="25" y="750"/>
              </a:cxn>
              <a:cxn ang="0">
                <a:pos x="76" y="717"/>
              </a:cxn>
              <a:cxn ang="0">
                <a:pos x="124" y="741"/>
              </a:cxn>
              <a:cxn ang="0">
                <a:pos x="175" y="702"/>
              </a:cxn>
              <a:cxn ang="0">
                <a:pos x="226" y="642"/>
              </a:cxn>
              <a:cxn ang="0">
                <a:pos x="274" y="461"/>
              </a:cxn>
              <a:cxn ang="0">
                <a:pos x="325" y="359"/>
              </a:cxn>
              <a:cxn ang="0">
                <a:pos x="377" y="298"/>
              </a:cxn>
              <a:cxn ang="0">
                <a:pos x="428" y="262"/>
              </a:cxn>
              <a:cxn ang="0">
                <a:pos x="476" y="265"/>
              </a:cxn>
              <a:cxn ang="0">
                <a:pos x="527" y="259"/>
              </a:cxn>
              <a:cxn ang="0">
                <a:pos x="578" y="214"/>
              </a:cxn>
              <a:cxn ang="0">
                <a:pos x="626" y="184"/>
              </a:cxn>
              <a:cxn ang="0">
                <a:pos x="678" y="112"/>
              </a:cxn>
              <a:cxn ang="0">
                <a:pos x="729" y="109"/>
              </a:cxn>
              <a:cxn ang="0">
                <a:pos x="777" y="61"/>
              </a:cxn>
              <a:cxn ang="0">
                <a:pos x="828" y="3"/>
              </a:cxn>
              <a:cxn ang="0">
                <a:pos x="879" y="181"/>
              </a:cxn>
              <a:cxn ang="0">
                <a:pos x="930" y="205"/>
              </a:cxn>
              <a:cxn ang="0">
                <a:pos x="979" y="142"/>
              </a:cxn>
              <a:cxn ang="0">
                <a:pos x="1030" y="73"/>
              </a:cxn>
              <a:cxn ang="0">
                <a:pos x="1081" y="187"/>
              </a:cxn>
              <a:cxn ang="0">
                <a:pos x="1129" y="166"/>
              </a:cxn>
              <a:cxn ang="0">
                <a:pos x="1105" y="359"/>
              </a:cxn>
              <a:cxn ang="0">
                <a:pos x="1054" y="277"/>
              </a:cxn>
              <a:cxn ang="0">
                <a:pos x="1006" y="265"/>
              </a:cxn>
              <a:cxn ang="0">
                <a:pos x="954" y="301"/>
              </a:cxn>
              <a:cxn ang="0">
                <a:pos x="903" y="344"/>
              </a:cxn>
              <a:cxn ang="0">
                <a:pos x="855" y="121"/>
              </a:cxn>
              <a:cxn ang="0">
                <a:pos x="804" y="112"/>
              </a:cxn>
              <a:cxn ang="0">
                <a:pos x="753" y="214"/>
              </a:cxn>
              <a:cxn ang="0">
                <a:pos x="702" y="247"/>
              </a:cxn>
              <a:cxn ang="0">
                <a:pos x="654" y="271"/>
              </a:cxn>
              <a:cxn ang="0">
                <a:pos x="602" y="350"/>
              </a:cxn>
              <a:cxn ang="0">
                <a:pos x="551" y="380"/>
              </a:cxn>
              <a:cxn ang="0">
                <a:pos x="503" y="392"/>
              </a:cxn>
              <a:cxn ang="0">
                <a:pos x="452" y="401"/>
              </a:cxn>
              <a:cxn ang="0">
                <a:pos x="401" y="398"/>
              </a:cxn>
              <a:cxn ang="0">
                <a:pos x="350" y="482"/>
              </a:cxn>
              <a:cxn ang="0">
                <a:pos x="301" y="542"/>
              </a:cxn>
              <a:cxn ang="0">
                <a:pos x="250" y="675"/>
              </a:cxn>
              <a:cxn ang="0">
                <a:pos x="199" y="831"/>
              </a:cxn>
              <a:cxn ang="0">
                <a:pos x="151" y="922"/>
              </a:cxn>
              <a:cxn ang="0">
                <a:pos x="100" y="949"/>
              </a:cxn>
              <a:cxn ang="0">
                <a:pos x="49" y="1000"/>
              </a:cxn>
              <a:cxn ang="0">
                <a:pos x="0" y="1072"/>
              </a:cxn>
            </a:cxnLst>
            <a:rect l="0" t="0" r="r" b="b"/>
            <a:pathLst>
              <a:path w="1129" h="1072">
                <a:moveTo>
                  <a:pt x="0" y="774"/>
                </a:moveTo>
                <a:lnTo>
                  <a:pt x="25" y="750"/>
                </a:lnTo>
                <a:lnTo>
                  <a:pt x="49" y="729"/>
                </a:lnTo>
                <a:lnTo>
                  <a:pt x="76" y="717"/>
                </a:lnTo>
                <a:lnTo>
                  <a:pt x="100" y="723"/>
                </a:lnTo>
                <a:lnTo>
                  <a:pt x="124" y="741"/>
                </a:lnTo>
                <a:lnTo>
                  <a:pt x="151" y="741"/>
                </a:lnTo>
                <a:lnTo>
                  <a:pt x="175" y="702"/>
                </a:lnTo>
                <a:lnTo>
                  <a:pt x="199" y="675"/>
                </a:lnTo>
                <a:lnTo>
                  <a:pt x="226" y="642"/>
                </a:lnTo>
                <a:lnTo>
                  <a:pt x="250" y="542"/>
                </a:lnTo>
                <a:lnTo>
                  <a:pt x="274" y="461"/>
                </a:lnTo>
                <a:lnTo>
                  <a:pt x="301" y="404"/>
                </a:lnTo>
                <a:lnTo>
                  <a:pt x="325" y="359"/>
                </a:lnTo>
                <a:lnTo>
                  <a:pt x="350" y="335"/>
                </a:lnTo>
                <a:lnTo>
                  <a:pt x="377" y="298"/>
                </a:lnTo>
                <a:lnTo>
                  <a:pt x="401" y="256"/>
                </a:lnTo>
                <a:lnTo>
                  <a:pt x="428" y="262"/>
                </a:lnTo>
                <a:lnTo>
                  <a:pt x="452" y="256"/>
                </a:lnTo>
                <a:lnTo>
                  <a:pt x="476" y="265"/>
                </a:lnTo>
                <a:lnTo>
                  <a:pt x="503" y="253"/>
                </a:lnTo>
                <a:lnTo>
                  <a:pt x="527" y="259"/>
                </a:lnTo>
                <a:lnTo>
                  <a:pt x="551" y="244"/>
                </a:lnTo>
                <a:lnTo>
                  <a:pt x="578" y="214"/>
                </a:lnTo>
                <a:lnTo>
                  <a:pt x="602" y="211"/>
                </a:lnTo>
                <a:lnTo>
                  <a:pt x="626" y="184"/>
                </a:lnTo>
                <a:lnTo>
                  <a:pt x="654" y="145"/>
                </a:lnTo>
                <a:lnTo>
                  <a:pt x="678" y="112"/>
                </a:lnTo>
                <a:lnTo>
                  <a:pt x="702" y="118"/>
                </a:lnTo>
                <a:lnTo>
                  <a:pt x="729" y="109"/>
                </a:lnTo>
                <a:lnTo>
                  <a:pt x="753" y="88"/>
                </a:lnTo>
                <a:lnTo>
                  <a:pt x="777" y="61"/>
                </a:lnTo>
                <a:lnTo>
                  <a:pt x="804" y="0"/>
                </a:lnTo>
                <a:lnTo>
                  <a:pt x="828" y="3"/>
                </a:lnTo>
                <a:lnTo>
                  <a:pt x="855" y="6"/>
                </a:lnTo>
                <a:lnTo>
                  <a:pt x="879" y="181"/>
                </a:lnTo>
                <a:lnTo>
                  <a:pt x="903" y="226"/>
                </a:lnTo>
                <a:lnTo>
                  <a:pt x="930" y="205"/>
                </a:lnTo>
                <a:lnTo>
                  <a:pt x="954" y="178"/>
                </a:lnTo>
                <a:lnTo>
                  <a:pt x="979" y="142"/>
                </a:lnTo>
                <a:lnTo>
                  <a:pt x="1006" y="136"/>
                </a:lnTo>
                <a:lnTo>
                  <a:pt x="1030" y="73"/>
                </a:lnTo>
                <a:lnTo>
                  <a:pt x="1054" y="142"/>
                </a:lnTo>
                <a:lnTo>
                  <a:pt x="1081" y="187"/>
                </a:lnTo>
                <a:lnTo>
                  <a:pt x="1105" y="199"/>
                </a:lnTo>
                <a:lnTo>
                  <a:pt x="1129" y="166"/>
                </a:lnTo>
                <a:lnTo>
                  <a:pt x="1129" y="353"/>
                </a:lnTo>
                <a:lnTo>
                  <a:pt x="1105" y="359"/>
                </a:lnTo>
                <a:lnTo>
                  <a:pt x="1081" y="338"/>
                </a:lnTo>
                <a:lnTo>
                  <a:pt x="1054" y="277"/>
                </a:lnTo>
                <a:lnTo>
                  <a:pt x="1030" y="202"/>
                </a:lnTo>
                <a:lnTo>
                  <a:pt x="1006" y="265"/>
                </a:lnTo>
                <a:lnTo>
                  <a:pt x="979" y="268"/>
                </a:lnTo>
                <a:lnTo>
                  <a:pt x="954" y="301"/>
                </a:lnTo>
                <a:lnTo>
                  <a:pt x="930" y="319"/>
                </a:lnTo>
                <a:lnTo>
                  <a:pt x="903" y="344"/>
                </a:lnTo>
                <a:lnTo>
                  <a:pt x="879" y="292"/>
                </a:lnTo>
                <a:lnTo>
                  <a:pt x="855" y="121"/>
                </a:lnTo>
                <a:lnTo>
                  <a:pt x="828" y="115"/>
                </a:lnTo>
                <a:lnTo>
                  <a:pt x="804" y="112"/>
                </a:lnTo>
                <a:lnTo>
                  <a:pt x="777" y="175"/>
                </a:lnTo>
                <a:lnTo>
                  <a:pt x="753" y="214"/>
                </a:lnTo>
                <a:lnTo>
                  <a:pt x="729" y="241"/>
                </a:lnTo>
                <a:lnTo>
                  <a:pt x="702" y="247"/>
                </a:lnTo>
                <a:lnTo>
                  <a:pt x="678" y="229"/>
                </a:lnTo>
                <a:lnTo>
                  <a:pt x="654" y="271"/>
                </a:lnTo>
                <a:lnTo>
                  <a:pt x="626" y="313"/>
                </a:lnTo>
                <a:lnTo>
                  <a:pt x="602" y="350"/>
                </a:lnTo>
                <a:lnTo>
                  <a:pt x="578" y="353"/>
                </a:lnTo>
                <a:lnTo>
                  <a:pt x="551" y="380"/>
                </a:lnTo>
                <a:lnTo>
                  <a:pt x="527" y="395"/>
                </a:lnTo>
                <a:lnTo>
                  <a:pt x="503" y="392"/>
                </a:lnTo>
                <a:lnTo>
                  <a:pt x="476" y="401"/>
                </a:lnTo>
                <a:lnTo>
                  <a:pt x="452" y="401"/>
                </a:lnTo>
                <a:lnTo>
                  <a:pt x="428" y="407"/>
                </a:lnTo>
                <a:lnTo>
                  <a:pt x="401" y="398"/>
                </a:lnTo>
                <a:lnTo>
                  <a:pt x="377" y="443"/>
                </a:lnTo>
                <a:lnTo>
                  <a:pt x="350" y="482"/>
                </a:lnTo>
                <a:lnTo>
                  <a:pt x="325" y="500"/>
                </a:lnTo>
                <a:lnTo>
                  <a:pt x="301" y="542"/>
                </a:lnTo>
                <a:lnTo>
                  <a:pt x="274" y="602"/>
                </a:lnTo>
                <a:lnTo>
                  <a:pt x="250" y="675"/>
                </a:lnTo>
                <a:lnTo>
                  <a:pt x="226" y="786"/>
                </a:lnTo>
                <a:lnTo>
                  <a:pt x="199" y="831"/>
                </a:lnTo>
                <a:lnTo>
                  <a:pt x="175" y="873"/>
                </a:lnTo>
                <a:lnTo>
                  <a:pt x="151" y="922"/>
                </a:lnTo>
                <a:lnTo>
                  <a:pt x="124" y="937"/>
                </a:lnTo>
                <a:lnTo>
                  <a:pt x="100" y="949"/>
                </a:lnTo>
                <a:lnTo>
                  <a:pt x="76" y="967"/>
                </a:lnTo>
                <a:lnTo>
                  <a:pt x="49" y="1000"/>
                </a:lnTo>
                <a:lnTo>
                  <a:pt x="25" y="1033"/>
                </a:lnTo>
                <a:lnTo>
                  <a:pt x="0" y="1072"/>
                </a:lnTo>
                <a:lnTo>
                  <a:pt x="0" y="774"/>
                </a:lnTo>
                <a:close/>
              </a:path>
            </a:pathLst>
          </a:custGeom>
          <a:solidFill>
            <a:srgbClr val="FF00FF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5" name="Freeform 111">
            <a:extLst>
              <a:ext uri="{FF2B5EF4-FFF2-40B4-BE49-F238E27FC236}">
                <a16:creationId xmlns:a16="http://schemas.microsoft.com/office/drawing/2014/main" id="{5A1E6FD0-766D-1A6B-71B7-CB1B04FBFABD}"/>
              </a:ext>
            </a:extLst>
          </p:cNvPr>
          <p:cNvSpPr>
            <a:spLocks/>
          </p:cNvSpPr>
          <p:nvPr/>
        </p:nvSpPr>
        <p:spPr bwMode="auto">
          <a:xfrm>
            <a:off x="4580109" y="2124851"/>
            <a:ext cx="1344216" cy="1035844"/>
          </a:xfrm>
          <a:custGeom>
            <a:avLst/>
            <a:gdLst/>
            <a:ahLst/>
            <a:cxnLst>
              <a:cxn ang="0">
                <a:pos x="0" y="870"/>
              </a:cxn>
              <a:cxn ang="0">
                <a:pos x="25" y="836"/>
              </a:cxn>
              <a:cxn ang="0">
                <a:pos x="49" y="809"/>
              </a:cxn>
              <a:cxn ang="0">
                <a:pos x="76" y="788"/>
              </a:cxn>
              <a:cxn ang="0">
                <a:pos x="100" y="782"/>
              </a:cxn>
              <a:cxn ang="0">
                <a:pos x="124" y="785"/>
              </a:cxn>
              <a:cxn ang="0">
                <a:pos x="151" y="776"/>
              </a:cxn>
              <a:cxn ang="0">
                <a:pos x="175" y="731"/>
              </a:cxn>
              <a:cxn ang="0">
                <a:pos x="199" y="698"/>
              </a:cxn>
              <a:cxn ang="0">
                <a:pos x="226" y="659"/>
              </a:cxn>
              <a:cxn ang="0">
                <a:pos x="250" y="554"/>
              </a:cxn>
              <a:cxn ang="0">
                <a:pos x="274" y="478"/>
              </a:cxn>
              <a:cxn ang="0">
                <a:pos x="301" y="418"/>
              </a:cxn>
              <a:cxn ang="0">
                <a:pos x="325" y="373"/>
              </a:cxn>
              <a:cxn ang="0">
                <a:pos x="350" y="352"/>
              </a:cxn>
              <a:cxn ang="0">
                <a:pos x="377" y="316"/>
              </a:cxn>
              <a:cxn ang="0">
                <a:pos x="401" y="274"/>
              </a:cxn>
              <a:cxn ang="0">
                <a:pos x="428" y="280"/>
              </a:cxn>
              <a:cxn ang="0">
                <a:pos x="452" y="274"/>
              </a:cxn>
              <a:cxn ang="0">
                <a:pos x="476" y="280"/>
              </a:cxn>
              <a:cxn ang="0">
                <a:pos x="503" y="268"/>
              </a:cxn>
              <a:cxn ang="0">
                <a:pos x="527" y="271"/>
              </a:cxn>
              <a:cxn ang="0">
                <a:pos x="551" y="258"/>
              </a:cxn>
              <a:cxn ang="0">
                <a:pos x="578" y="228"/>
              </a:cxn>
              <a:cxn ang="0">
                <a:pos x="602" y="225"/>
              </a:cxn>
              <a:cxn ang="0">
                <a:pos x="626" y="195"/>
              </a:cxn>
              <a:cxn ang="0">
                <a:pos x="654" y="153"/>
              </a:cxn>
              <a:cxn ang="0">
                <a:pos x="678" y="114"/>
              </a:cxn>
              <a:cxn ang="0">
                <a:pos x="702" y="129"/>
              </a:cxn>
              <a:cxn ang="0">
                <a:pos x="729" y="120"/>
              </a:cxn>
              <a:cxn ang="0">
                <a:pos x="753" y="96"/>
              </a:cxn>
              <a:cxn ang="0">
                <a:pos x="777" y="63"/>
              </a:cxn>
              <a:cxn ang="0">
                <a:pos x="804" y="0"/>
              </a:cxn>
              <a:cxn ang="0">
                <a:pos x="828" y="3"/>
              </a:cxn>
              <a:cxn ang="0">
                <a:pos x="855" y="9"/>
              </a:cxn>
              <a:cxn ang="0">
                <a:pos x="879" y="180"/>
              </a:cxn>
              <a:cxn ang="0">
                <a:pos x="903" y="231"/>
              </a:cxn>
              <a:cxn ang="0">
                <a:pos x="930" y="207"/>
              </a:cxn>
              <a:cxn ang="0">
                <a:pos x="954" y="183"/>
              </a:cxn>
              <a:cxn ang="0">
                <a:pos x="979" y="150"/>
              </a:cxn>
              <a:cxn ang="0">
                <a:pos x="1006" y="147"/>
              </a:cxn>
              <a:cxn ang="0">
                <a:pos x="1030" y="81"/>
              </a:cxn>
              <a:cxn ang="0">
                <a:pos x="1054" y="156"/>
              </a:cxn>
              <a:cxn ang="0">
                <a:pos x="1081" y="207"/>
              </a:cxn>
              <a:cxn ang="0">
                <a:pos x="1105" y="222"/>
              </a:cxn>
              <a:cxn ang="0">
                <a:pos x="1129" y="204"/>
              </a:cxn>
            </a:cxnLst>
            <a:rect l="0" t="0" r="r" b="b"/>
            <a:pathLst>
              <a:path w="1129" h="870">
                <a:moveTo>
                  <a:pt x="0" y="870"/>
                </a:moveTo>
                <a:lnTo>
                  <a:pt x="25" y="836"/>
                </a:lnTo>
                <a:lnTo>
                  <a:pt x="49" y="809"/>
                </a:lnTo>
                <a:lnTo>
                  <a:pt x="76" y="788"/>
                </a:lnTo>
                <a:lnTo>
                  <a:pt x="100" y="782"/>
                </a:lnTo>
                <a:lnTo>
                  <a:pt x="124" y="785"/>
                </a:lnTo>
                <a:lnTo>
                  <a:pt x="151" y="776"/>
                </a:lnTo>
                <a:lnTo>
                  <a:pt x="175" y="731"/>
                </a:lnTo>
                <a:lnTo>
                  <a:pt x="199" y="698"/>
                </a:lnTo>
                <a:lnTo>
                  <a:pt x="226" y="659"/>
                </a:lnTo>
                <a:lnTo>
                  <a:pt x="250" y="554"/>
                </a:lnTo>
                <a:lnTo>
                  <a:pt x="274" y="478"/>
                </a:lnTo>
                <a:lnTo>
                  <a:pt x="301" y="418"/>
                </a:lnTo>
                <a:lnTo>
                  <a:pt x="325" y="373"/>
                </a:lnTo>
                <a:lnTo>
                  <a:pt x="350" y="352"/>
                </a:lnTo>
                <a:lnTo>
                  <a:pt x="377" y="316"/>
                </a:lnTo>
                <a:lnTo>
                  <a:pt x="401" y="274"/>
                </a:lnTo>
                <a:lnTo>
                  <a:pt x="428" y="280"/>
                </a:lnTo>
                <a:lnTo>
                  <a:pt x="452" y="274"/>
                </a:lnTo>
                <a:lnTo>
                  <a:pt x="476" y="280"/>
                </a:lnTo>
                <a:lnTo>
                  <a:pt x="503" y="268"/>
                </a:lnTo>
                <a:lnTo>
                  <a:pt x="527" y="271"/>
                </a:lnTo>
                <a:lnTo>
                  <a:pt x="551" y="258"/>
                </a:lnTo>
                <a:lnTo>
                  <a:pt x="578" y="228"/>
                </a:lnTo>
                <a:lnTo>
                  <a:pt x="602" y="225"/>
                </a:lnTo>
                <a:lnTo>
                  <a:pt x="626" y="195"/>
                </a:lnTo>
                <a:lnTo>
                  <a:pt x="654" y="153"/>
                </a:lnTo>
                <a:lnTo>
                  <a:pt x="678" y="114"/>
                </a:lnTo>
                <a:lnTo>
                  <a:pt x="702" y="129"/>
                </a:lnTo>
                <a:lnTo>
                  <a:pt x="729" y="120"/>
                </a:lnTo>
                <a:lnTo>
                  <a:pt x="753" y="96"/>
                </a:lnTo>
                <a:lnTo>
                  <a:pt x="777" y="63"/>
                </a:lnTo>
                <a:lnTo>
                  <a:pt x="804" y="0"/>
                </a:lnTo>
                <a:lnTo>
                  <a:pt x="828" y="3"/>
                </a:lnTo>
                <a:lnTo>
                  <a:pt x="855" y="9"/>
                </a:lnTo>
                <a:lnTo>
                  <a:pt x="879" y="180"/>
                </a:lnTo>
                <a:lnTo>
                  <a:pt x="903" y="231"/>
                </a:lnTo>
                <a:lnTo>
                  <a:pt x="930" y="207"/>
                </a:lnTo>
                <a:lnTo>
                  <a:pt x="954" y="183"/>
                </a:lnTo>
                <a:lnTo>
                  <a:pt x="979" y="150"/>
                </a:lnTo>
                <a:lnTo>
                  <a:pt x="1006" y="147"/>
                </a:lnTo>
                <a:lnTo>
                  <a:pt x="1030" y="81"/>
                </a:lnTo>
                <a:lnTo>
                  <a:pt x="1054" y="156"/>
                </a:lnTo>
                <a:lnTo>
                  <a:pt x="1081" y="207"/>
                </a:lnTo>
                <a:lnTo>
                  <a:pt x="1105" y="222"/>
                </a:lnTo>
                <a:lnTo>
                  <a:pt x="1129" y="204"/>
                </a:lnTo>
              </a:path>
            </a:pathLst>
          </a:custGeom>
          <a:noFill/>
          <a:ln w="31750" cap="flat">
            <a:solidFill>
              <a:srgbClr val="FF00FF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6" name="Freeform 122">
            <a:extLst>
              <a:ext uri="{FF2B5EF4-FFF2-40B4-BE49-F238E27FC236}">
                <a16:creationId xmlns:a16="http://schemas.microsoft.com/office/drawing/2014/main" id="{862373B9-4E5D-B7D2-95D0-93D8DEC9EABD}"/>
              </a:ext>
            </a:extLst>
          </p:cNvPr>
          <p:cNvSpPr>
            <a:spLocks/>
          </p:cNvSpPr>
          <p:nvPr/>
        </p:nvSpPr>
        <p:spPr bwMode="auto">
          <a:xfrm>
            <a:off x="4938487" y="1633122"/>
            <a:ext cx="985838" cy="1588294"/>
          </a:xfrm>
          <a:custGeom>
            <a:avLst/>
            <a:gdLst/>
            <a:ahLst/>
            <a:cxnLst>
              <a:cxn ang="0">
                <a:pos x="24" y="1030"/>
              </a:cxn>
              <a:cxn ang="0">
                <a:pos x="76" y="1036"/>
              </a:cxn>
              <a:cxn ang="0">
                <a:pos x="127" y="888"/>
              </a:cxn>
              <a:cxn ang="0">
                <a:pos x="175" y="720"/>
              </a:cxn>
              <a:cxn ang="0">
                <a:pos x="226" y="584"/>
              </a:cxn>
              <a:cxn ang="0">
                <a:pos x="277" y="599"/>
              </a:cxn>
              <a:cxn ang="0">
                <a:pos x="325" y="515"/>
              </a:cxn>
              <a:cxn ang="0">
                <a:pos x="377" y="398"/>
              </a:cxn>
              <a:cxn ang="0">
                <a:pos x="428" y="307"/>
              </a:cxn>
              <a:cxn ang="0">
                <a:pos x="476" y="259"/>
              </a:cxn>
              <a:cxn ang="0">
                <a:pos x="527" y="202"/>
              </a:cxn>
              <a:cxn ang="0">
                <a:pos x="578" y="220"/>
              </a:cxn>
              <a:cxn ang="0">
                <a:pos x="629" y="148"/>
              </a:cxn>
              <a:cxn ang="0">
                <a:pos x="678" y="84"/>
              </a:cxn>
              <a:cxn ang="0">
                <a:pos x="729" y="57"/>
              </a:cxn>
              <a:cxn ang="0">
                <a:pos x="780" y="51"/>
              </a:cxn>
              <a:cxn ang="0">
                <a:pos x="828" y="0"/>
              </a:cxn>
              <a:cxn ang="0">
                <a:pos x="804" y="241"/>
              </a:cxn>
              <a:cxn ang="0">
                <a:pos x="753" y="229"/>
              </a:cxn>
              <a:cxn ang="0">
                <a:pos x="705" y="184"/>
              </a:cxn>
              <a:cxn ang="0">
                <a:pos x="653" y="205"/>
              </a:cxn>
              <a:cxn ang="0">
                <a:pos x="602" y="328"/>
              </a:cxn>
              <a:cxn ang="0">
                <a:pos x="554" y="340"/>
              </a:cxn>
              <a:cxn ang="0">
                <a:pos x="503" y="355"/>
              </a:cxn>
              <a:cxn ang="0">
                <a:pos x="452" y="437"/>
              </a:cxn>
              <a:cxn ang="0">
                <a:pos x="401" y="461"/>
              </a:cxn>
              <a:cxn ang="0">
                <a:pos x="353" y="554"/>
              </a:cxn>
              <a:cxn ang="0">
                <a:pos x="301" y="684"/>
              </a:cxn>
              <a:cxn ang="0">
                <a:pos x="250" y="732"/>
              </a:cxn>
              <a:cxn ang="0">
                <a:pos x="202" y="789"/>
              </a:cxn>
              <a:cxn ang="0">
                <a:pos x="151" y="957"/>
              </a:cxn>
              <a:cxn ang="0">
                <a:pos x="100" y="1123"/>
              </a:cxn>
              <a:cxn ang="0">
                <a:pos x="49" y="1268"/>
              </a:cxn>
              <a:cxn ang="0">
                <a:pos x="0" y="1334"/>
              </a:cxn>
            </a:cxnLst>
            <a:rect l="0" t="0" r="r" b="b"/>
            <a:pathLst>
              <a:path w="828" h="1334">
                <a:moveTo>
                  <a:pt x="0" y="1030"/>
                </a:moveTo>
                <a:lnTo>
                  <a:pt x="24" y="1030"/>
                </a:lnTo>
                <a:lnTo>
                  <a:pt x="49" y="1039"/>
                </a:lnTo>
                <a:lnTo>
                  <a:pt x="76" y="1036"/>
                </a:lnTo>
                <a:lnTo>
                  <a:pt x="100" y="954"/>
                </a:lnTo>
                <a:lnTo>
                  <a:pt x="127" y="888"/>
                </a:lnTo>
                <a:lnTo>
                  <a:pt x="151" y="807"/>
                </a:lnTo>
                <a:lnTo>
                  <a:pt x="175" y="720"/>
                </a:lnTo>
                <a:lnTo>
                  <a:pt x="202" y="644"/>
                </a:lnTo>
                <a:lnTo>
                  <a:pt x="226" y="584"/>
                </a:lnTo>
                <a:lnTo>
                  <a:pt x="250" y="581"/>
                </a:lnTo>
                <a:lnTo>
                  <a:pt x="277" y="599"/>
                </a:lnTo>
                <a:lnTo>
                  <a:pt x="301" y="548"/>
                </a:lnTo>
                <a:lnTo>
                  <a:pt x="325" y="515"/>
                </a:lnTo>
                <a:lnTo>
                  <a:pt x="353" y="425"/>
                </a:lnTo>
                <a:lnTo>
                  <a:pt x="377" y="398"/>
                </a:lnTo>
                <a:lnTo>
                  <a:pt x="401" y="328"/>
                </a:lnTo>
                <a:lnTo>
                  <a:pt x="428" y="307"/>
                </a:lnTo>
                <a:lnTo>
                  <a:pt x="452" y="301"/>
                </a:lnTo>
                <a:lnTo>
                  <a:pt x="476" y="259"/>
                </a:lnTo>
                <a:lnTo>
                  <a:pt x="503" y="223"/>
                </a:lnTo>
                <a:lnTo>
                  <a:pt x="527" y="202"/>
                </a:lnTo>
                <a:lnTo>
                  <a:pt x="554" y="214"/>
                </a:lnTo>
                <a:lnTo>
                  <a:pt x="578" y="220"/>
                </a:lnTo>
                <a:lnTo>
                  <a:pt x="602" y="196"/>
                </a:lnTo>
                <a:lnTo>
                  <a:pt x="629" y="148"/>
                </a:lnTo>
                <a:lnTo>
                  <a:pt x="653" y="75"/>
                </a:lnTo>
                <a:lnTo>
                  <a:pt x="678" y="84"/>
                </a:lnTo>
                <a:lnTo>
                  <a:pt x="705" y="60"/>
                </a:lnTo>
                <a:lnTo>
                  <a:pt x="729" y="57"/>
                </a:lnTo>
                <a:lnTo>
                  <a:pt x="753" y="69"/>
                </a:lnTo>
                <a:lnTo>
                  <a:pt x="780" y="51"/>
                </a:lnTo>
                <a:lnTo>
                  <a:pt x="804" y="21"/>
                </a:lnTo>
                <a:lnTo>
                  <a:pt x="828" y="0"/>
                </a:lnTo>
                <a:lnTo>
                  <a:pt x="828" y="262"/>
                </a:lnTo>
                <a:lnTo>
                  <a:pt x="804" y="241"/>
                </a:lnTo>
                <a:lnTo>
                  <a:pt x="780" y="226"/>
                </a:lnTo>
                <a:lnTo>
                  <a:pt x="753" y="229"/>
                </a:lnTo>
                <a:lnTo>
                  <a:pt x="729" y="199"/>
                </a:lnTo>
                <a:lnTo>
                  <a:pt x="705" y="184"/>
                </a:lnTo>
                <a:lnTo>
                  <a:pt x="678" y="208"/>
                </a:lnTo>
                <a:lnTo>
                  <a:pt x="653" y="205"/>
                </a:lnTo>
                <a:lnTo>
                  <a:pt x="629" y="265"/>
                </a:lnTo>
                <a:lnTo>
                  <a:pt x="602" y="328"/>
                </a:lnTo>
                <a:lnTo>
                  <a:pt x="578" y="349"/>
                </a:lnTo>
                <a:lnTo>
                  <a:pt x="554" y="340"/>
                </a:lnTo>
                <a:lnTo>
                  <a:pt x="527" y="328"/>
                </a:lnTo>
                <a:lnTo>
                  <a:pt x="503" y="355"/>
                </a:lnTo>
                <a:lnTo>
                  <a:pt x="476" y="388"/>
                </a:lnTo>
                <a:lnTo>
                  <a:pt x="452" y="437"/>
                </a:lnTo>
                <a:lnTo>
                  <a:pt x="428" y="449"/>
                </a:lnTo>
                <a:lnTo>
                  <a:pt x="401" y="461"/>
                </a:lnTo>
                <a:lnTo>
                  <a:pt x="377" y="518"/>
                </a:lnTo>
                <a:lnTo>
                  <a:pt x="353" y="554"/>
                </a:lnTo>
                <a:lnTo>
                  <a:pt x="325" y="647"/>
                </a:lnTo>
                <a:lnTo>
                  <a:pt x="301" y="684"/>
                </a:lnTo>
                <a:lnTo>
                  <a:pt x="277" y="738"/>
                </a:lnTo>
                <a:lnTo>
                  <a:pt x="250" y="732"/>
                </a:lnTo>
                <a:lnTo>
                  <a:pt x="226" y="735"/>
                </a:lnTo>
                <a:lnTo>
                  <a:pt x="202" y="789"/>
                </a:lnTo>
                <a:lnTo>
                  <a:pt x="175" y="870"/>
                </a:lnTo>
                <a:lnTo>
                  <a:pt x="151" y="957"/>
                </a:lnTo>
                <a:lnTo>
                  <a:pt x="127" y="1042"/>
                </a:lnTo>
                <a:lnTo>
                  <a:pt x="100" y="1123"/>
                </a:lnTo>
                <a:lnTo>
                  <a:pt x="76" y="1225"/>
                </a:lnTo>
                <a:lnTo>
                  <a:pt x="49" y="1268"/>
                </a:lnTo>
                <a:lnTo>
                  <a:pt x="24" y="1298"/>
                </a:lnTo>
                <a:lnTo>
                  <a:pt x="0" y="1334"/>
                </a:lnTo>
                <a:lnTo>
                  <a:pt x="0" y="1030"/>
                </a:lnTo>
                <a:close/>
              </a:path>
            </a:pathLst>
          </a:custGeom>
          <a:solidFill>
            <a:srgbClr val="FF8000">
              <a:alpha val="30000"/>
            </a:srgbClr>
          </a:solidFill>
          <a:ln w="9525" cap="rnd">
            <a:noFill/>
            <a:round/>
            <a:headEnd/>
            <a:tailEnd/>
          </a:ln>
          <a:effectLst>
            <a:softEdge rad="31750"/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7" name="Freeform 118">
            <a:extLst>
              <a:ext uri="{FF2B5EF4-FFF2-40B4-BE49-F238E27FC236}">
                <a16:creationId xmlns:a16="http://schemas.microsoft.com/office/drawing/2014/main" id="{63F0E5AD-6F19-6992-BAA4-4137A982227D}"/>
              </a:ext>
            </a:extLst>
          </p:cNvPr>
          <p:cNvSpPr>
            <a:spLocks/>
          </p:cNvSpPr>
          <p:nvPr/>
        </p:nvSpPr>
        <p:spPr bwMode="auto">
          <a:xfrm>
            <a:off x="4938487" y="1780759"/>
            <a:ext cx="985838" cy="1257300"/>
          </a:xfrm>
          <a:custGeom>
            <a:avLst/>
            <a:gdLst/>
            <a:ahLst/>
            <a:cxnLst>
              <a:cxn ang="0">
                <a:pos x="0" y="1056"/>
              </a:cxn>
              <a:cxn ang="0">
                <a:pos x="24" y="1041"/>
              </a:cxn>
              <a:cxn ang="0">
                <a:pos x="49" y="1029"/>
              </a:cxn>
              <a:cxn ang="0">
                <a:pos x="76" y="1008"/>
              </a:cxn>
              <a:cxn ang="0">
                <a:pos x="100" y="915"/>
              </a:cxn>
              <a:cxn ang="0">
                <a:pos x="127" y="839"/>
              </a:cxn>
              <a:cxn ang="0">
                <a:pos x="151" y="758"/>
              </a:cxn>
              <a:cxn ang="0">
                <a:pos x="175" y="671"/>
              </a:cxn>
              <a:cxn ang="0">
                <a:pos x="202" y="593"/>
              </a:cxn>
              <a:cxn ang="0">
                <a:pos x="226" y="535"/>
              </a:cxn>
              <a:cxn ang="0">
                <a:pos x="250" y="532"/>
              </a:cxn>
              <a:cxn ang="0">
                <a:pos x="277" y="544"/>
              </a:cxn>
              <a:cxn ang="0">
                <a:pos x="301" y="490"/>
              </a:cxn>
              <a:cxn ang="0">
                <a:pos x="325" y="457"/>
              </a:cxn>
              <a:cxn ang="0">
                <a:pos x="353" y="367"/>
              </a:cxn>
              <a:cxn ang="0">
                <a:pos x="377" y="334"/>
              </a:cxn>
              <a:cxn ang="0">
                <a:pos x="401" y="271"/>
              </a:cxn>
              <a:cxn ang="0">
                <a:pos x="428" y="255"/>
              </a:cxn>
              <a:cxn ang="0">
                <a:pos x="452" y="243"/>
              </a:cxn>
              <a:cxn ang="0">
                <a:pos x="476" y="201"/>
              </a:cxn>
              <a:cxn ang="0">
                <a:pos x="503" y="165"/>
              </a:cxn>
              <a:cxn ang="0">
                <a:pos x="527" y="141"/>
              </a:cxn>
              <a:cxn ang="0">
                <a:pos x="554" y="153"/>
              </a:cxn>
              <a:cxn ang="0">
                <a:pos x="578" y="159"/>
              </a:cxn>
              <a:cxn ang="0">
                <a:pos x="602" y="138"/>
              </a:cxn>
              <a:cxn ang="0">
                <a:pos x="629" y="81"/>
              </a:cxn>
              <a:cxn ang="0">
                <a:pos x="653" y="15"/>
              </a:cxn>
              <a:cxn ang="0">
                <a:pos x="678" y="24"/>
              </a:cxn>
              <a:cxn ang="0">
                <a:pos x="705" y="0"/>
              </a:cxn>
              <a:cxn ang="0">
                <a:pos x="729" y="3"/>
              </a:cxn>
              <a:cxn ang="0">
                <a:pos x="753" y="24"/>
              </a:cxn>
              <a:cxn ang="0">
                <a:pos x="780" y="15"/>
              </a:cxn>
              <a:cxn ang="0">
                <a:pos x="804" y="6"/>
              </a:cxn>
              <a:cxn ang="0">
                <a:pos x="828" y="6"/>
              </a:cxn>
            </a:cxnLst>
            <a:rect l="0" t="0" r="r" b="b"/>
            <a:pathLst>
              <a:path w="828" h="1056">
                <a:moveTo>
                  <a:pt x="0" y="1056"/>
                </a:moveTo>
                <a:lnTo>
                  <a:pt x="24" y="1041"/>
                </a:lnTo>
                <a:lnTo>
                  <a:pt x="49" y="1029"/>
                </a:lnTo>
                <a:lnTo>
                  <a:pt x="76" y="1008"/>
                </a:lnTo>
                <a:lnTo>
                  <a:pt x="100" y="915"/>
                </a:lnTo>
                <a:lnTo>
                  <a:pt x="127" y="839"/>
                </a:lnTo>
                <a:lnTo>
                  <a:pt x="151" y="758"/>
                </a:lnTo>
                <a:lnTo>
                  <a:pt x="175" y="671"/>
                </a:lnTo>
                <a:lnTo>
                  <a:pt x="202" y="593"/>
                </a:lnTo>
                <a:lnTo>
                  <a:pt x="226" y="535"/>
                </a:lnTo>
                <a:lnTo>
                  <a:pt x="250" y="532"/>
                </a:lnTo>
                <a:lnTo>
                  <a:pt x="277" y="544"/>
                </a:lnTo>
                <a:lnTo>
                  <a:pt x="301" y="490"/>
                </a:lnTo>
                <a:lnTo>
                  <a:pt x="325" y="457"/>
                </a:lnTo>
                <a:lnTo>
                  <a:pt x="353" y="367"/>
                </a:lnTo>
                <a:lnTo>
                  <a:pt x="377" y="334"/>
                </a:lnTo>
                <a:lnTo>
                  <a:pt x="401" y="271"/>
                </a:lnTo>
                <a:lnTo>
                  <a:pt x="428" y="255"/>
                </a:lnTo>
                <a:lnTo>
                  <a:pt x="452" y="243"/>
                </a:lnTo>
                <a:lnTo>
                  <a:pt x="476" y="201"/>
                </a:lnTo>
                <a:lnTo>
                  <a:pt x="503" y="165"/>
                </a:lnTo>
                <a:lnTo>
                  <a:pt x="527" y="141"/>
                </a:lnTo>
                <a:lnTo>
                  <a:pt x="554" y="153"/>
                </a:lnTo>
                <a:lnTo>
                  <a:pt x="578" y="159"/>
                </a:lnTo>
                <a:lnTo>
                  <a:pt x="602" y="138"/>
                </a:lnTo>
                <a:lnTo>
                  <a:pt x="629" y="81"/>
                </a:lnTo>
                <a:lnTo>
                  <a:pt x="653" y="15"/>
                </a:lnTo>
                <a:lnTo>
                  <a:pt x="678" y="24"/>
                </a:lnTo>
                <a:lnTo>
                  <a:pt x="705" y="0"/>
                </a:lnTo>
                <a:lnTo>
                  <a:pt x="729" y="3"/>
                </a:lnTo>
                <a:lnTo>
                  <a:pt x="753" y="24"/>
                </a:lnTo>
                <a:lnTo>
                  <a:pt x="780" y="15"/>
                </a:lnTo>
                <a:lnTo>
                  <a:pt x="804" y="6"/>
                </a:lnTo>
                <a:lnTo>
                  <a:pt x="828" y="6"/>
                </a:lnTo>
              </a:path>
            </a:pathLst>
          </a:custGeom>
          <a:noFill/>
          <a:ln w="31750" cap="flat">
            <a:solidFill>
              <a:srgbClr val="FF800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98" name="Line 33">
            <a:extLst>
              <a:ext uri="{FF2B5EF4-FFF2-40B4-BE49-F238E27FC236}">
                <a16:creationId xmlns:a16="http://schemas.microsoft.com/office/drawing/2014/main" id="{543C75D4-5D24-6F70-24ED-9738A0F59B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6030" y="1730746"/>
            <a:ext cx="140258" cy="428628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35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07D9F9-6599-8EF4-FE8C-12CBF66BB4A8}"/>
              </a:ext>
            </a:extLst>
          </p:cNvPr>
          <p:cNvSpPr txBox="1"/>
          <p:nvPr/>
        </p:nvSpPr>
        <p:spPr bwMode="gray">
          <a:xfrm>
            <a:off x="7157164" y="2443976"/>
            <a:ext cx="171177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hangingPunct="1">
              <a:defRPr/>
            </a:pPr>
            <a:r>
              <a:rPr lang="en-GB" sz="1050" b="1" dirty="0"/>
              <a:t>History of Chess</a:t>
            </a:r>
            <a:br>
              <a:rPr lang="en-GB" sz="1050" b="1" dirty="0"/>
            </a:br>
            <a:r>
              <a:rPr lang="en-GB" sz="1050" dirty="0"/>
              <a:t>3.5M match outcomes </a:t>
            </a:r>
            <a:br>
              <a:rPr lang="en-GB" sz="1050" dirty="0"/>
            </a:br>
            <a:r>
              <a:rPr lang="en-GB" sz="1050" dirty="0"/>
              <a:t>20 million variables </a:t>
            </a:r>
          </a:p>
          <a:p>
            <a:pPr algn="ctr" hangingPunct="1">
              <a:defRPr/>
            </a:pPr>
            <a:r>
              <a:rPr lang="en-GB" sz="1050" dirty="0"/>
              <a:t>40 million factors</a:t>
            </a:r>
          </a:p>
        </p:txBody>
      </p:sp>
    </p:spTree>
    <p:extLst>
      <p:ext uri="{BB962C8B-B14F-4D97-AF65-F5344CB8AC3E}">
        <p14:creationId xmlns:p14="http://schemas.microsoft.com/office/powerpoint/2010/main" val="2192686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Probabilistic Machine Learning</a:t>
            </a:r>
          </a:p>
          <a:p>
            <a:pPr marL="342900" indent="-342900"/>
            <a:r>
              <a:rPr lang="en-US" altLang="en-DE" dirty="0"/>
              <a:t>The </a:t>
            </a:r>
            <a:r>
              <a:rPr lang="en-GB" dirty="0"/>
              <a:t>Sum-Product Algorithm</a:t>
            </a:r>
          </a:p>
          <a:p>
            <a:pPr marL="342900" indent="-342900"/>
            <a:r>
              <a:rPr lang="en-GB" dirty="0"/>
              <a:t>Ranking Problems</a:t>
            </a:r>
          </a:p>
          <a:p>
            <a:pPr marL="342900" indent="-342900"/>
            <a:r>
              <a:rPr lang="en-GB" altLang="en-DE" dirty="0"/>
              <a:t>TrueSkill</a:t>
            </a: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600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are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468347" y="1328554"/>
                <a:ext cx="176372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8347" y="1328554"/>
                <a:ext cx="1763726" cy="667132"/>
              </a:xfrm>
              <a:prstGeom prst="rect">
                <a:avLst/>
              </a:prstGeom>
              <a:blipFill>
                <a:blip r:embed="rId7"/>
                <a:stretch>
                  <a:fillRect l="-3597" t="-7547" r="-17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2987824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416163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16163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A88B22-7AA9-06BB-23BE-A555F0FBC106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>
            <a:off x="2051720" y="2610961"/>
            <a:ext cx="791507" cy="5225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BDAA97-952C-F0C2-C1B7-031134C60703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 bwMode="gray">
          <a:xfrm flipH="1">
            <a:off x="3920219" y="2601002"/>
            <a:ext cx="3418" cy="5218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CCAB98-778D-D310-4FE0-4D9C8AC90708}"/>
              </a:ext>
            </a:extLst>
          </p:cNvPr>
          <p:cNvCxnSpPr>
            <a:cxnSpLocks/>
            <a:stCxn id="24" idx="3"/>
          </p:cNvCxnSpPr>
          <p:nvPr/>
        </p:nvCxnSpPr>
        <p:spPr bwMode="gray">
          <a:xfrm>
            <a:off x="4716016" y="2454929"/>
            <a:ext cx="1374152" cy="6679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0B38E9-C427-7D1D-2FB5-E619D7617096}"/>
              </a:ext>
            </a:extLst>
          </p:cNvPr>
          <p:cNvSpPr/>
          <p:nvPr/>
        </p:nvSpPr>
        <p:spPr bwMode="gray">
          <a:xfrm>
            <a:off x="2843227" y="2466945"/>
            <a:ext cx="576646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0CCB427-1E96-BDFB-7E14-1F0D28A0A527}"/>
              </a:ext>
            </a:extLst>
          </p:cNvPr>
          <p:cNvSpPr/>
          <p:nvPr/>
        </p:nvSpPr>
        <p:spPr bwMode="gray">
          <a:xfrm>
            <a:off x="3635314" y="2312970"/>
            <a:ext cx="576646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6295135-AC08-2187-1369-78B885A53A0B}"/>
              </a:ext>
            </a:extLst>
          </p:cNvPr>
          <p:cNvSpPr/>
          <p:nvPr/>
        </p:nvSpPr>
        <p:spPr bwMode="gray">
          <a:xfrm>
            <a:off x="4296622" y="2310913"/>
            <a:ext cx="419394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/>
      <p:bldP spid="21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268287" lvl="1" indent="0">
                  <a:buNone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distributions.</a:t>
                </a:r>
              </a:p>
              <a:p>
                <a:pPr marL="611187" lvl="1" indent="-342900">
                  <a:buFont typeface="+mj-lt"/>
                  <a:buAutoNum type="arabicPeriod" startAt="2"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3A84C-15D0-689E-C6BE-CED7E211B10C}"/>
                  </a:ext>
                </a:extLst>
              </p:cNvPr>
              <p:cNvSpPr txBox="1"/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3A84C-15D0-689E-C6BE-CED7E211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F02FC-B575-589A-6525-950236C41358}"/>
                  </a:ext>
                </a:extLst>
              </p:cNvPr>
              <p:cNvSpPr txBox="1"/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F02FC-B575-589A-6525-950236C4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3F959-7723-B6F1-7760-97768F33EC1E}"/>
                  </a:ext>
                </a:extLst>
              </p:cNvPr>
              <p:cNvSpPr txBox="1"/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3F959-7723-B6F1-7760-97768F33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6CABDF-27C4-73BF-7268-6785A8F6FDA9}"/>
              </a:ext>
            </a:extLst>
          </p:cNvPr>
          <p:cNvCxnSpPr>
            <a:cxnSpLocks/>
            <a:endCxn id="7" idx="0"/>
          </p:cNvCxnSpPr>
          <p:nvPr/>
        </p:nvCxnSpPr>
        <p:spPr bwMode="gray">
          <a:xfrm>
            <a:off x="4427984" y="1779662"/>
            <a:ext cx="324036" cy="6325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7B7DF7-FB96-E57E-139A-FA00DBAD0AF4}"/>
              </a:ext>
            </a:extLst>
          </p:cNvPr>
          <p:cNvCxnSpPr>
            <a:cxnSpLocks/>
          </p:cNvCxnSpPr>
          <p:nvPr/>
        </p:nvCxnSpPr>
        <p:spPr bwMode="gray">
          <a:xfrm flipH="1">
            <a:off x="3562073" y="3363837"/>
            <a:ext cx="1513983" cy="6595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C5A12F-2574-D43A-9BAF-5C50BFC4B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36403" cy="3563938"/>
              </a:xfrm>
            </p:spPr>
            <p:txBody>
              <a:bodyPr/>
              <a:lstStyle/>
              <a:p>
                <a:r>
                  <a:rPr lang="en-US" b="1" dirty="0"/>
                  <a:t>Challenge</a:t>
                </a:r>
                <a:r>
                  <a:rPr lang="en-US" dirty="0"/>
                  <a:t>: How to formulate complex likelihoods &amp; priors for </a:t>
                </a:r>
                <a:r>
                  <a:rPr lang="en-US" i="1" dirty="0"/>
                  <a:t>actual </a:t>
                </a:r>
                <a:r>
                  <a:rPr lang="en-US" dirty="0"/>
                  <a:t>data?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Match outcomes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sz="1200" dirty="0"/>
                  <a:t> (data) for a head-to-head match between two players</a:t>
                </a:r>
              </a:p>
              <a:p>
                <a:pPr lvl="2"/>
                <a:r>
                  <a:rPr lang="en-US" sz="1200" b="1" dirty="0"/>
                  <a:t>Prior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b="1" dirty="0"/>
                  <a:t>Likelihood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Learning</a:t>
                </a:r>
                <a:r>
                  <a:rPr lang="en-DE" dirty="0"/>
                  <a:t>:</a:t>
                </a:r>
                <a:r>
                  <a:rPr lang="en-DE" b="1" dirty="0"/>
                  <a:t> </a:t>
                </a:r>
                <a:r>
                  <a:rPr lang="en-DE" dirty="0"/>
                  <a:t>In order to learn from data for most data models, we need to marginalize (“sum-out”) all non-observed variables given the observed variables (i.e., data). </a:t>
                </a:r>
              </a:p>
              <a:p>
                <a:r>
                  <a:rPr lang="en-DE" b="1" dirty="0"/>
                  <a:t>Problem</a:t>
                </a:r>
                <a:r>
                  <a:rPr lang="en-DE" dirty="0"/>
                  <a:t>: Na</a:t>
                </a:r>
                <a:r>
                  <a:rPr lang="en-GB" dirty="0" err="1"/>
                  <a:t>ï</a:t>
                </a:r>
                <a:r>
                  <a:rPr lang="en-DE" dirty="0"/>
                  <a:t>ve summation scales exponentially because we have a sum of products (i.e., product of conditional disitrubtions of all latent variables)!</a:t>
                </a:r>
              </a:p>
              <a:p>
                <a:pPr lvl="1"/>
                <a:r>
                  <a:rPr lang="en-DE" sz="1200" b="1" dirty="0"/>
                  <a:t>Example</a:t>
                </a:r>
                <a:r>
                  <a:rPr lang="en-DE" sz="1200" dirty="0"/>
                  <a:t>: Consider an example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Bernoulli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C5A12F-2574-D43A-9BAF-5C50BFC4B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36403" cy="3563938"/>
              </a:xfrm>
              <a:blipFill>
                <a:blip r:embed="rId2"/>
                <a:stretch>
                  <a:fillRect t="-355" b="-294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669470-0B34-F71C-7142-12C157D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1B9D71-50FC-ECEB-E7CE-DAC930F225F9}"/>
              </a:ext>
            </a:extLst>
          </p:cNvPr>
          <p:cNvSpPr/>
          <p:nvPr/>
        </p:nvSpPr>
        <p:spPr bwMode="gray">
          <a:xfrm>
            <a:off x="3131840" y="1779662"/>
            <a:ext cx="93610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5803F9-64D3-BDC5-CA3C-3455E8C7FE34}"/>
              </a:ext>
            </a:extLst>
          </p:cNvPr>
          <p:cNvSpPr/>
          <p:nvPr/>
        </p:nvSpPr>
        <p:spPr bwMode="gray">
          <a:xfrm>
            <a:off x="2170360" y="1779662"/>
            <a:ext cx="88947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AB20A1-5C7A-C944-C150-A307E06B887C}"/>
              </a:ext>
            </a:extLst>
          </p:cNvPr>
          <p:cNvSpPr/>
          <p:nvPr/>
        </p:nvSpPr>
        <p:spPr bwMode="gray">
          <a:xfrm>
            <a:off x="2861452" y="2067694"/>
            <a:ext cx="84645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7C60A4-9186-52C4-5556-C9BA1905F738}"/>
              </a:ext>
            </a:extLst>
          </p:cNvPr>
          <p:cNvSpPr/>
          <p:nvPr/>
        </p:nvSpPr>
        <p:spPr bwMode="gray">
          <a:xfrm>
            <a:off x="3809545" y="2064069"/>
            <a:ext cx="9064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9E0939-FE76-0F31-418B-ED14528002C0}"/>
              </a:ext>
            </a:extLst>
          </p:cNvPr>
          <p:cNvSpPr/>
          <p:nvPr/>
        </p:nvSpPr>
        <p:spPr bwMode="gray">
          <a:xfrm>
            <a:off x="4787268" y="2067694"/>
            <a:ext cx="118690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E6043D-34DF-85DE-D11F-51178F7E3008}"/>
              </a:ext>
            </a:extLst>
          </p:cNvPr>
          <p:cNvSpPr/>
          <p:nvPr/>
        </p:nvSpPr>
        <p:spPr bwMode="gray">
          <a:xfrm>
            <a:off x="6000130" y="2067694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ADC6-156A-0B15-2FDE-002D96BA126C}"/>
              </a:ext>
            </a:extLst>
          </p:cNvPr>
          <p:cNvCxnSpPr>
            <a:cxnSpLocks/>
            <a:stCxn id="14" idx="1"/>
          </p:cNvCxnSpPr>
          <p:nvPr/>
        </p:nvCxnSpPr>
        <p:spPr bwMode="gray">
          <a:xfrm flipH="1">
            <a:off x="4139952" y="1923678"/>
            <a:ext cx="213305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D5A1C4-C9A2-625A-775F-0C530C187CFA}"/>
              </a:ext>
            </a:extLst>
          </p:cNvPr>
          <p:cNvSpPr txBox="1"/>
          <p:nvPr/>
        </p:nvSpPr>
        <p:spPr bwMode="gray">
          <a:xfrm>
            <a:off x="6273010" y="181566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skill belief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99D6D7-D417-84CC-FAC8-38EB55AEEFF9}"/>
              </a:ext>
            </a:extLst>
          </p:cNvPr>
          <p:cNvCxnSpPr>
            <a:cxnSpLocks/>
            <a:stCxn id="19" idx="1"/>
            <a:endCxn id="6" idx="2"/>
          </p:cNvCxnSpPr>
          <p:nvPr/>
        </p:nvCxnSpPr>
        <p:spPr bwMode="gray">
          <a:xfrm flipH="1" flipV="1">
            <a:off x="3284678" y="2355726"/>
            <a:ext cx="2727482" cy="5496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DF7AE4-4B05-E855-567A-F5FA3ED05B07}"/>
              </a:ext>
            </a:extLst>
          </p:cNvPr>
          <p:cNvSpPr txBox="1"/>
          <p:nvPr/>
        </p:nvSpPr>
        <p:spPr bwMode="gray">
          <a:xfrm>
            <a:off x="6012160" y="2797315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Player performance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5CB56-D358-C45C-76A2-DCA43E6D4F4E}"/>
              </a:ext>
            </a:extLst>
          </p:cNvPr>
          <p:cNvSpPr txBox="1"/>
          <p:nvPr/>
        </p:nvSpPr>
        <p:spPr bwMode="gray">
          <a:xfrm>
            <a:off x="6038119" y="2559974"/>
            <a:ext cx="16259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Match outcome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E26E04-6705-C1D8-AD82-5885706E4241}"/>
              </a:ext>
            </a:extLst>
          </p:cNvPr>
          <p:cNvCxnSpPr>
            <a:cxnSpLocks/>
            <a:stCxn id="30" idx="1"/>
            <a:endCxn id="8" idx="2"/>
          </p:cNvCxnSpPr>
          <p:nvPr/>
        </p:nvCxnSpPr>
        <p:spPr bwMode="gray">
          <a:xfrm flipH="1" flipV="1">
            <a:off x="5380720" y="2355726"/>
            <a:ext cx="657399" cy="3122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2A6A82-A22E-FA3F-2348-5494D605C885}"/>
              </a:ext>
            </a:extLst>
          </p:cNvPr>
          <p:cNvCxnSpPr>
            <a:cxnSpLocks/>
            <a:endCxn id="10" idx="3"/>
          </p:cNvCxnSpPr>
          <p:nvPr/>
        </p:nvCxnSpPr>
        <p:spPr bwMode="gray">
          <a:xfrm flipH="1">
            <a:off x="6588979" y="2211710"/>
            <a:ext cx="59843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34A210-5F61-9CB2-F1CB-7EB7F3A801C5}"/>
              </a:ext>
            </a:extLst>
          </p:cNvPr>
          <p:cNvSpPr txBox="1"/>
          <p:nvPr/>
        </p:nvSpPr>
        <p:spPr bwMode="gray">
          <a:xfrm>
            <a:off x="7308304" y="210369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marginalization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DDC6D-A7BF-EB63-F683-B7ABF3FE3323}"/>
                  </a:ext>
                </a:extLst>
              </p:cNvPr>
              <p:cNvSpPr/>
              <p:nvPr/>
            </p:nvSpPr>
            <p:spPr bwMode="gray">
              <a:xfrm>
                <a:off x="8027971" y="14196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0DDC6D-A7BF-EB63-F683-B7ABF3FE3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27971" y="1419622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F3DE8F-2793-2868-7F29-4EFE72181DF0}"/>
                  </a:ext>
                </a:extLst>
              </p:cNvPr>
              <p:cNvSpPr/>
              <p:nvPr/>
            </p:nvSpPr>
            <p:spPr bwMode="gray">
              <a:xfrm>
                <a:off x="8604472" y="14196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F3DE8F-2793-2868-7F29-4EFE72181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04472" y="1419622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13AB4D-8904-F85A-3A85-078132168CDD}"/>
                  </a:ext>
                </a:extLst>
              </p:cNvPr>
              <p:cNvSpPr/>
              <p:nvPr/>
            </p:nvSpPr>
            <p:spPr bwMode="gray">
              <a:xfrm>
                <a:off x="8027971" y="1779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13AB4D-8904-F85A-3A85-078132168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27971" y="177967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E3531F-022C-59C7-F71B-38905F7868DD}"/>
                  </a:ext>
                </a:extLst>
              </p:cNvPr>
              <p:cNvSpPr/>
              <p:nvPr/>
            </p:nvSpPr>
            <p:spPr bwMode="gray">
              <a:xfrm>
                <a:off x="8604472" y="1779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E3531F-022C-59C7-F71B-38905F786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04472" y="177967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45FF37-0CAE-FE99-8C21-067A24C59A5B}"/>
                  </a:ext>
                </a:extLst>
              </p:cNvPr>
              <p:cNvSpPr/>
              <p:nvPr/>
            </p:nvSpPr>
            <p:spPr bwMode="gray">
              <a:xfrm>
                <a:off x="8316472" y="213972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45FF37-0CAE-FE99-8C21-067A24C59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16472" y="2139726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807169-5720-C105-F322-B847B8D18909}"/>
              </a:ext>
            </a:extLst>
          </p:cNvPr>
          <p:cNvCxnSpPr>
            <a:stCxn id="9" idx="4"/>
            <a:endCxn id="13" idx="0"/>
          </p:cNvCxnSpPr>
          <p:nvPr/>
        </p:nvCxnSpPr>
        <p:spPr bwMode="gray">
          <a:xfrm>
            <a:off x="8135971" y="1635622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2ACDAF-BA7A-958D-BB82-9D6C55D28594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 bwMode="gray">
          <a:xfrm>
            <a:off x="8712472" y="1635622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2839B1-B6A1-C5B6-1535-91AA0BBC9D99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 bwMode="gray">
          <a:xfrm flipH="1">
            <a:off x="8500840" y="1995670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3544B1-850E-1729-4353-F736E5945AA6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 bwMode="gray">
          <a:xfrm>
            <a:off x="8135971" y="1995670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A4C0B9-9C13-BE0F-FC6A-A6E8D1344739}"/>
              </a:ext>
            </a:extLst>
          </p:cNvPr>
          <p:cNvSpPr/>
          <p:nvPr/>
        </p:nvSpPr>
        <p:spPr bwMode="gray">
          <a:xfrm>
            <a:off x="3131118" y="4396517"/>
            <a:ext cx="1080120" cy="57606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773C99-889A-EB66-B2B2-1DEE706A3167}"/>
              </a:ext>
            </a:extLst>
          </p:cNvPr>
          <p:cNvCxnSpPr>
            <a:cxnSpLocks/>
          </p:cNvCxnSpPr>
          <p:nvPr/>
        </p:nvCxnSpPr>
        <p:spPr bwMode="gray">
          <a:xfrm flipH="1">
            <a:off x="4211238" y="4864569"/>
            <a:ext cx="196399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37C4F1-337B-62F4-17F7-022E9E4E2B0F}"/>
                  </a:ext>
                </a:extLst>
              </p:cNvPr>
              <p:cNvSpPr txBox="1"/>
              <p:nvPr/>
            </p:nvSpPr>
            <p:spPr bwMode="gray">
              <a:xfrm>
                <a:off x="6111740" y="4718105"/>
                <a:ext cx="1287632" cy="2520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000" dirty="0">
                    <a:solidFill>
                      <a:srgbClr val="C00000"/>
                    </a:solidFill>
                  </a:rPr>
                  <a:t> summations</a:t>
                </a:r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37C4F1-337B-62F4-17F7-022E9E4E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1740" y="4718105"/>
                <a:ext cx="1287632" cy="252020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279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4" grpId="0"/>
      <p:bldP spid="19" grpId="0"/>
      <p:bldP spid="30" grpId="0"/>
      <p:bldP spid="36" grpId="0"/>
      <p:bldP spid="9" grpId="0" animBg="1"/>
      <p:bldP spid="11" grpId="0" animBg="1"/>
      <p:bldP spid="13" grpId="0" animBg="1"/>
      <p:bldP spid="15" grpId="0" animBg="1"/>
      <p:bldP spid="16" grpId="0" animBg="1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Probabilistic Machine Learning</a:t>
            </a:r>
          </a:p>
          <a:p>
            <a:pPr marL="342900" indent="-342900"/>
            <a:r>
              <a:rPr lang="en-US" altLang="en-DE" b="1" dirty="0"/>
              <a:t>The </a:t>
            </a:r>
            <a:r>
              <a:rPr lang="en-GB" b="1" dirty="0"/>
              <a:t>Sum-Product Algorithm</a:t>
            </a:r>
          </a:p>
          <a:p>
            <a:pPr marL="342900" indent="-342900"/>
            <a:r>
              <a:rPr lang="en-GB" dirty="0"/>
              <a:t>Ranking Problems</a:t>
            </a:r>
          </a:p>
          <a:p>
            <a:pPr marL="342900" indent="-342900"/>
            <a:r>
              <a:rPr lang="en-GB" altLang="en-DE" dirty="0"/>
              <a:t>TrueSkill</a:t>
            </a: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415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30844</TotalTime>
  <Words>2168</Words>
  <Application>Microsoft Macintosh PowerPoint</Application>
  <PresentationFormat>On-screen Show (16:9)</PresentationFormat>
  <Paragraphs>721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Graphical Models</vt:lpstr>
      <vt:lpstr>Overview</vt:lpstr>
      <vt:lpstr>Factor Graphs</vt:lpstr>
      <vt:lpstr>Sum-Product Algorithm: Marginals</vt:lpstr>
      <vt:lpstr>Sum-Product Algorithm: Message from Factor to Variable</vt:lpstr>
      <vt:lpstr>Sum-Product Algorithm: Message from Variable to Factor</vt:lpstr>
      <vt:lpstr>Sum-Product Algorithm</vt:lpstr>
      <vt:lpstr>Even more efficiency</vt:lpstr>
      <vt:lpstr>A Practical Implementation</vt:lpstr>
      <vt:lpstr>Overview</vt:lpstr>
      <vt:lpstr>The Skill Rating Problem</vt:lpstr>
      <vt:lpstr>Two-Player Match Outcome Model</vt:lpstr>
      <vt:lpstr>Two-Team Match Outcome Model</vt:lpstr>
      <vt:lpstr>From Match Outcomes to Pairwise Rankings</vt:lpstr>
      <vt:lpstr>Overview</vt:lpstr>
      <vt:lpstr>TrueSkill Factor Graphs</vt:lpstr>
      <vt:lpstr>(Approximate) Message Passing in TrueSkill Factor Graphs</vt:lpstr>
      <vt:lpstr>Decision Making: Match Quality and Leaderboards</vt:lpstr>
      <vt:lpstr>Experimental Results</vt:lpstr>
      <vt:lpstr>TrueSkill-Through-Time: Chess Players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299</cp:revision>
  <cp:lastPrinted>2014-05-07T12:19:03Z</cp:lastPrinted>
  <dcterms:created xsi:type="dcterms:W3CDTF">2022-08-10T08:10:37Z</dcterms:created>
  <dcterms:modified xsi:type="dcterms:W3CDTF">2024-07-05T11:07:02Z</dcterms:modified>
</cp:coreProperties>
</file>